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511165" cy="78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1.1.2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Compressive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Stress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heavy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372110">
              <a:lnSpc>
                <a:spcPts val="1395"/>
              </a:lnSpc>
            </a:pPr>
            <a:r>
              <a:rPr dirty="0" sz="1200" spc="-10">
                <a:latin typeface="Times New Roman"/>
                <a:cs typeface="Times New Roman"/>
              </a:rPr>
              <a:t>It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stress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produced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members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push-type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load.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denoted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by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endParaRPr sz="1200">
              <a:latin typeface="Times New Roman"/>
              <a:cs typeface="Times New Roman"/>
            </a:endParaRPr>
          </a:p>
          <a:p>
            <a:pPr marL="372110">
              <a:lnSpc>
                <a:spcPts val="1875"/>
              </a:lnSpc>
            </a:pPr>
            <a:r>
              <a:rPr dirty="0" sz="1600">
                <a:latin typeface="Times New Roman"/>
                <a:cs typeface="Times New Roman"/>
              </a:rPr>
              <a:t>σ</a:t>
            </a:r>
            <a:r>
              <a:rPr dirty="0" baseline="-13227" sz="1575">
                <a:latin typeface="Times New Roman"/>
                <a:cs typeface="Times New Roman"/>
              </a:rPr>
              <a:t>c</a:t>
            </a:r>
            <a:r>
              <a:rPr dirty="0" baseline="-13227" sz="1575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2541" y="225272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 h="0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0604" y="1976373"/>
            <a:ext cx="1450975" cy="375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1480">
              <a:lnSpc>
                <a:spcPts val="1375"/>
              </a:lnSpc>
              <a:spcBef>
                <a:spcPts val="100"/>
              </a:spcBef>
            </a:pPr>
            <a:r>
              <a:rPr dirty="0" sz="1400" spc="-195">
                <a:latin typeface="Arial"/>
                <a:cs typeface="Arial"/>
              </a:rPr>
              <a:t>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75"/>
              </a:lnSpc>
              <a:tabLst>
                <a:tab pos="1101725" algn="l"/>
              </a:tabLst>
            </a:pPr>
            <a:r>
              <a:rPr dirty="0" sz="1400" spc="-315">
                <a:latin typeface="Arial"/>
                <a:cs typeface="Arial"/>
              </a:rPr>
              <a:t>𝜎</a:t>
            </a:r>
            <a:r>
              <a:rPr dirty="0" baseline="-16666" sz="1500" spc="-472">
                <a:latin typeface="Arial"/>
                <a:cs typeface="Arial"/>
              </a:rPr>
              <a:t>𝑐</a:t>
            </a:r>
            <a:r>
              <a:rPr dirty="0" baseline="-16666" sz="1500" spc="367">
                <a:latin typeface="Arial"/>
                <a:cs typeface="Arial"/>
              </a:rPr>
              <a:t> </a:t>
            </a:r>
            <a:r>
              <a:rPr dirty="0" sz="1400" spc="120">
                <a:latin typeface="Arial Black"/>
                <a:cs typeface="Arial Black"/>
              </a:rPr>
              <a:t>=</a:t>
            </a:r>
            <a:r>
              <a:rPr dirty="0" sz="1400" spc="-80">
                <a:latin typeface="Arial Black"/>
                <a:cs typeface="Arial Black"/>
              </a:rPr>
              <a:t> </a:t>
            </a:r>
            <a:r>
              <a:rPr dirty="0" baseline="-37698" sz="2100" spc="-247">
                <a:latin typeface="Arial"/>
                <a:cs typeface="Arial"/>
              </a:rPr>
              <a:t>𝐴</a:t>
            </a:r>
            <a:r>
              <a:rPr dirty="0" baseline="-37698" sz="2100" spc="-390">
                <a:latin typeface="Arial"/>
                <a:cs typeface="Arial"/>
              </a:rPr>
              <a:t> </a:t>
            </a:r>
            <a:r>
              <a:rPr dirty="0" sz="1400" spc="-180">
                <a:latin typeface="Arial Black"/>
                <a:cs typeface="Arial Black"/>
              </a:rPr>
              <a:t>,	</a:t>
            </a:r>
            <a:r>
              <a:rPr dirty="0" sz="1400" spc="-370">
                <a:latin typeface="Arial"/>
                <a:cs typeface="Arial"/>
              </a:rPr>
              <a:t>𝜀</a:t>
            </a:r>
            <a:r>
              <a:rPr dirty="0" baseline="-16666" sz="1500" spc="-555">
                <a:latin typeface="Arial"/>
                <a:cs typeface="Arial"/>
              </a:rPr>
              <a:t>𝑐</a:t>
            </a:r>
            <a:r>
              <a:rPr dirty="0" baseline="-16666" sz="1500" spc="262">
                <a:latin typeface="Arial"/>
                <a:cs typeface="Arial"/>
              </a:rPr>
              <a:t> </a:t>
            </a:r>
            <a:r>
              <a:rPr dirty="0" sz="1400" spc="120">
                <a:latin typeface="Arial Black"/>
                <a:cs typeface="Arial Black"/>
              </a:rPr>
              <a:t>=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5785" y="1935834"/>
            <a:ext cx="227329" cy="534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400" spc="-20">
                <a:latin typeface="Arial"/>
                <a:cs typeface="Arial"/>
              </a:rPr>
              <a:t>∆</a:t>
            </a:r>
            <a:r>
              <a:rPr dirty="0" sz="1400" spc="-405">
                <a:latin typeface="Arial"/>
                <a:cs typeface="Arial"/>
              </a:rPr>
              <a:t>𝐿</a:t>
            </a:r>
            <a:endParaRPr sz="14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325"/>
              </a:spcBef>
            </a:pPr>
            <a:r>
              <a:rPr dirty="0" sz="1400" spc="-305">
                <a:latin typeface="Arial"/>
                <a:cs typeface="Arial"/>
              </a:rPr>
              <a:t>𝐿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18485" y="225272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 h="0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0604" y="2570733"/>
            <a:ext cx="186880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Where </a:t>
            </a:r>
            <a:r>
              <a:rPr dirty="0" sz="1200" spc="-5">
                <a:latin typeface="Times New Roman"/>
                <a:cs typeface="Times New Roman"/>
              </a:rPr>
              <a:t>F is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force</a:t>
            </a:r>
            <a:endParaRPr sz="1200">
              <a:latin typeface="Times New Roman"/>
              <a:cs typeface="Times New Roman"/>
            </a:endParaRPr>
          </a:p>
          <a:p>
            <a:pPr marL="507365">
              <a:lnSpc>
                <a:spcPts val="1410"/>
              </a:lnSpc>
            </a:pPr>
            <a:r>
              <a:rPr dirty="0" sz="1200" spc="-5">
                <a:latin typeface="Times New Roman"/>
                <a:cs typeface="Times New Roman"/>
              </a:rPr>
              <a:t>A 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crossing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6909" y="1942846"/>
            <a:ext cx="15513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  <a:tab pos="1438910" algn="l"/>
              </a:tabLst>
            </a:pPr>
            <a:r>
              <a:rPr dirty="0" sz="1400">
                <a:latin typeface="Times New Roman"/>
                <a:cs typeface="Times New Roman"/>
              </a:rPr>
              <a:t>F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8701" y="2540254"/>
            <a:ext cx="1346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05095" y="2054225"/>
            <a:ext cx="914400" cy="422275"/>
          </a:xfrm>
          <a:custGeom>
            <a:avLst/>
            <a:gdLst/>
            <a:ahLst/>
            <a:cxnLst/>
            <a:rect l="l" t="t" r="r" b="b"/>
            <a:pathLst>
              <a:path w="914400" h="422275">
                <a:moveTo>
                  <a:pt x="762762" y="0"/>
                </a:moveTo>
                <a:lnTo>
                  <a:pt x="151637" y="0"/>
                </a:lnTo>
                <a:lnTo>
                  <a:pt x="111301" y="7538"/>
                </a:lnTo>
                <a:lnTo>
                  <a:pt x="75071" y="28814"/>
                </a:lnTo>
                <a:lnTo>
                  <a:pt x="44386" y="61817"/>
                </a:lnTo>
                <a:lnTo>
                  <a:pt x="20686" y="104535"/>
                </a:lnTo>
                <a:lnTo>
                  <a:pt x="5411" y="154957"/>
                </a:lnTo>
                <a:lnTo>
                  <a:pt x="0" y="211074"/>
                </a:lnTo>
                <a:lnTo>
                  <a:pt x="5411" y="267243"/>
                </a:lnTo>
                <a:lnTo>
                  <a:pt x="20686" y="317702"/>
                </a:lnTo>
                <a:lnTo>
                  <a:pt x="44386" y="360441"/>
                </a:lnTo>
                <a:lnTo>
                  <a:pt x="75071" y="393455"/>
                </a:lnTo>
                <a:lnTo>
                  <a:pt x="111301" y="414735"/>
                </a:lnTo>
                <a:lnTo>
                  <a:pt x="151637" y="422275"/>
                </a:lnTo>
                <a:lnTo>
                  <a:pt x="762762" y="422275"/>
                </a:lnTo>
                <a:lnTo>
                  <a:pt x="803098" y="414735"/>
                </a:lnTo>
                <a:lnTo>
                  <a:pt x="839328" y="393455"/>
                </a:lnTo>
                <a:lnTo>
                  <a:pt x="870013" y="360441"/>
                </a:lnTo>
                <a:lnTo>
                  <a:pt x="893713" y="317702"/>
                </a:lnTo>
                <a:lnTo>
                  <a:pt x="908988" y="267243"/>
                </a:lnTo>
                <a:lnTo>
                  <a:pt x="914400" y="211074"/>
                </a:lnTo>
                <a:lnTo>
                  <a:pt x="908988" y="154957"/>
                </a:lnTo>
                <a:lnTo>
                  <a:pt x="893713" y="104535"/>
                </a:lnTo>
                <a:lnTo>
                  <a:pt x="870013" y="61817"/>
                </a:lnTo>
                <a:lnTo>
                  <a:pt x="839328" y="28814"/>
                </a:lnTo>
                <a:lnTo>
                  <a:pt x="803098" y="7538"/>
                </a:lnTo>
                <a:lnTo>
                  <a:pt x="762762" y="0"/>
                </a:lnTo>
                <a:close/>
              </a:path>
            </a:pathLst>
          </a:custGeom>
          <a:solidFill>
            <a:srgbClr val="C2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05095" y="2054225"/>
            <a:ext cx="914400" cy="422275"/>
          </a:xfrm>
          <a:custGeom>
            <a:avLst/>
            <a:gdLst/>
            <a:ahLst/>
            <a:cxnLst/>
            <a:rect l="l" t="t" r="r" b="b"/>
            <a:pathLst>
              <a:path w="914400" h="422275">
                <a:moveTo>
                  <a:pt x="914400" y="211074"/>
                </a:moveTo>
                <a:lnTo>
                  <a:pt x="908988" y="267243"/>
                </a:lnTo>
                <a:lnTo>
                  <a:pt x="893713" y="317702"/>
                </a:lnTo>
                <a:lnTo>
                  <a:pt x="870013" y="360441"/>
                </a:lnTo>
                <a:lnTo>
                  <a:pt x="839328" y="393455"/>
                </a:lnTo>
                <a:lnTo>
                  <a:pt x="803098" y="414735"/>
                </a:lnTo>
                <a:lnTo>
                  <a:pt x="762762" y="422275"/>
                </a:lnTo>
                <a:lnTo>
                  <a:pt x="151637" y="422275"/>
                </a:lnTo>
                <a:lnTo>
                  <a:pt x="111301" y="414735"/>
                </a:lnTo>
                <a:lnTo>
                  <a:pt x="75071" y="393455"/>
                </a:lnTo>
                <a:lnTo>
                  <a:pt x="44386" y="360441"/>
                </a:lnTo>
                <a:lnTo>
                  <a:pt x="20686" y="317702"/>
                </a:lnTo>
                <a:lnTo>
                  <a:pt x="5411" y="267243"/>
                </a:lnTo>
                <a:lnTo>
                  <a:pt x="0" y="211074"/>
                </a:lnTo>
                <a:lnTo>
                  <a:pt x="5411" y="154957"/>
                </a:lnTo>
                <a:lnTo>
                  <a:pt x="20686" y="104535"/>
                </a:lnTo>
                <a:lnTo>
                  <a:pt x="44386" y="61817"/>
                </a:lnTo>
                <a:lnTo>
                  <a:pt x="75071" y="28814"/>
                </a:lnTo>
                <a:lnTo>
                  <a:pt x="111301" y="7538"/>
                </a:lnTo>
                <a:lnTo>
                  <a:pt x="151637" y="0"/>
                </a:lnTo>
                <a:lnTo>
                  <a:pt x="762762" y="0"/>
                </a:lnTo>
                <a:lnTo>
                  <a:pt x="803098" y="7538"/>
                </a:lnTo>
                <a:lnTo>
                  <a:pt x="839328" y="28814"/>
                </a:lnTo>
                <a:lnTo>
                  <a:pt x="870013" y="61817"/>
                </a:lnTo>
                <a:lnTo>
                  <a:pt x="893713" y="104535"/>
                </a:lnTo>
                <a:lnTo>
                  <a:pt x="908988" y="154957"/>
                </a:lnTo>
                <a:lnTo>
                  <a:pt x="914400" y="2110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16346" y="2054225"/>
            <a:ext cx="151765" cy="422275"/>
          </a:xfrm>
          <a:custGeom>
            <a:avLst/>
            <a:gdLst/>
            <a:ahLst/>
            <a:cxnLst/>
            <a:rect l="l" t="t" r="r" b="b"/>
            <a:pathLst>
              <a:path w="151764" h="422275">
                <a:moveTo>
                  <a:pt x="151511" y="422275"/>
                </a:moveTo>
                <a:lnTo>
                  <a:pt x="111227" y="414735"/>
                </a:lnTo>
                <a:lnTo>
                  <a:pt x="75033" y="393455"/>
                </a:lnTo>
                <a:lnTo>
                  <a:pt x="44370" y="360441"/>
                </a:lnTo>
                <a:lnTo>
                  <a:pt x="20682" y="317702"/>
                </a:lnTo>
                <a:lnTo>
                  <a:pt x="5411" y="267243"/>
                </a:lnTo>
                <a:lnTo>
                  <a:pt x="0" y="211074"/>
                </a:lnTo>
                <a:lnTo>
                  <a:pt x="5411" y="154957"/>
                </a:lnTo>
                <a:lnTo>
                  <a:pt x="20682" y="104535"/>
                </a:lnTo>
                <a:lnTo>
                  <a:pt x="44370" y="61817"/>
                </a:lnTo>
                <a:lnTo>
                  <a:pt x="75033" y="28814"/>
                </a:lnTo>
                <a:lnTo>
                  <a:pt x="111227" y="7538"/>
                </a:lnTo>
                <a:lnTo>
                  <a:pt x="1515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53304" y="2222119"/>
            <a:ext cx="351790" cy="85725"/>
          </a:xfrm>
          <a:custGeom>
            <a:avLst/>
            <a:gdLst/>
            <a:ahLst/>
            <a:cxnLst/>
            <a:rect l="l" t="t" r="r" b="b"/>
            <a:pathLst>
              <a:path w="351789" h="85725">
                <a:moveTo>
                  <a:pt x="266065" y="0"/>
                </a:moveTo>
                <a:lnTo>
                  <a:pt x="266065" y="85725"/>
                </a:lnTo>
                <a:lnTo>
                  <a:pt x="323299" y="57150"/>
                </a:lnTo>
                <a:lnTo>
                  <a:pt x="280289" y="57150"/>
                </a:lnTo>
                <a:lnTo>
                  <a:pt x="280289" y="28575"/>
                </a:lnTo>
                <a:lnTo>
                  <a:pt x="323130" y="28575"/>
                </a:lnTo>
                <a:lnTo>
                  <a:pt x="266065" y="0"/>
                </a:lnTo>
                <a:close/>
              </a:path>
              <a:path w="351789" h="85725">
                <a:moveTo>
                  <a:pt x="26606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66065" y="57150"/>
                </a:lnTo>
                <a:lnTo>
                  <a:pt x="266065" y="28575"/>
                </a:lnTo>
                <a:close/>
              </a:path>
              <a:path w="351789" h="85725">
                <a:moveTo>
                  <a:pt x="323130" y="28575"/>
                </a:moveTo>
                <a:lnTo>
                  <a:pt x="280289" y="28575"/>
                </a:lnTo>
                <a:lnTo>
                  <a:pt x="280289" y="57150"/>
                </a:lnTo>
                <a:lnTo>
                  <a:pt x="323299" y="57150"/>
                </a:lnTo>
                <a:lnTo>
                  <a:pt x="351790" y="42925"/>
                </a:lnTo>
                <a:lnTo>
                  <a:pt x="32313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05095" y="2275204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30">
                <a:moveTo>
                  <a:pt x="0" y="0"/>
                </a:moveTo>
                <a:lnTo>
                  <a:pt x="0" y="31622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5095" y="2553335"/>
            <a:ext cx="774700" cy="76200"/>
          </a:xfrm>
          <a:custGeom>
            <a:avLst/>
            <a:gdLst/>
            <a:ahLst/>
            <a:cxnLst/>
            <a:rect l="l" t="t" r="r" b="b"/>
            <a:pathLst>
              <a:path w="7747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59943" y="44450"/>
                </a:lnTo>
                <a:lnTo>
                  <a:pt x="57150" y="41656"/>
                </a:lnTo>
                <a:lnTo>
                  <a:pt x="57150" y="34544"/>
                </a:lnTo>
                <a:lnTo>
                  <a:pt x="59943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74700" h="76200">
                <a:moveTo>
                  <a:pt x="698500" y="0"/>
                </a:moveTo>
                <a:lnTo>
                  <a:pt x="698500" y="76200"/>
                </a:lnTo>
                <a:lnTo>
                  <a:pt x="762000" y="44450"/>
                </a:lnTo>
                <a:lnTo>
                  <a:pt x="714755" y="44450"/>
                </a:lnTo>
                <a:lnTo>
                  <a:pt x="717550" y="41656"/>
                </a:lnTo>
                <a:lnTo>
                  <a:pt x="717550" y="34544"/>
                </a:lnTo>
                <a:lnTo>
                  <a:pt x="714755" y="31750"/>
                </a:lnTo>
                <a:lnTo>
                  <a:pt x="762000" y="31750"/>
                </a:lnTo>
                <a:lnTo>
                  <a:pt x="698500" y="0"/>
                </a:lnTo>
                <a:close/>
              </a:path>
              <a:path w="774700" h="76200">
                <a:moveTo>
                  <a:pt x="76200" y="31750"/>
                </a:moveTo>
                <a:lnTo>
                  <a:pt x="59943" y="31750"/>
                </a:lnTo>
                <a:lnTo>
                  <a:pt x="57150" y="34544"/>
                </a:lnTo>
                <a:lnTo>
                  <a:pt x="57150" y="41656"/>
                </a:lnTo>
                <a:lnTo>
                  <a:pt x="59943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74700" h="76200">
                <a:moveTo>
                  <a:pt x="6985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98500" y="44450"/>
                </a:lnTo>
                <a:lnTo>
                  <a:pt x="698500" y="31750"/>
                </a:lnTo>
                <a:close/>
              </a:path>
              <a:path w="774700" h="76200">
                <a:moveTo>
                  <a:pt x="762000" y="31750"/>
                </a:moveTo>
                <a:lnTo>
                  <a:pt x="714755" y="31750"/>
                </a:lnTo>
                <a:lnTo>
                  <a:pt x="717550" y="34544"/>
                </a:lnTo>
                <a:lnTo>
                  <a:pt x="717550" y="41656"/>
                </a:lnTo>
                <a:lnTo>
                  <a:pt x="714755" y="44450"/>
                </a:lnTo>
                <a:lnTo>
                  <a:pt x="762000" y="44450"/>
                </a:lnTo>
                <a:lnTo>
                  <a:pt x="774700" y="38100"/>
                </a:lnTo>
                <a:lnTo>
                  <a:pt x="762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20409" y="2054225"/>
            <a:ext cx="299085" cy="422275"/>
          </a:xfrm>
          <a:custGeom>
            <a:avLst/>
            <a:gdLst/>
            <a:ahLst/>
            <a:cxnLst/>
            <a:rect l="l" t="t" r="r" b="b"/>
            <a:pathLst>
              <a:path w="299085" h="422275">
                <a:moveTo>
                  <a:pt x="149605" y="0"/>
                </a:moveTo>
                <a:lnTo>
                  <a:pt x="109816" y="7538"/>
                </a:lnTo>
                <a:lnTo>
                  <a:pt x="74073" y="28814"/>
                </a:lnTo>
                <a:lnTo>
                  <a:pt x="43799" y="61817"/>
                </a:lnTo>
                <a:lnTo>
                  <a:pt x="20414" y="104535"/>
                </a:lnTo>
                <a:lnTo>
                  <a:pt x="5340" y="154957"/>
                </a:lnTo>
                <a:lnTo>
                  <a:pt x="0" y="211074"/>
                </a:lnTo>
                <a:lnTo>
                  <a:pt x="5340" y="267243"/>
                </a:lnTo>
                <a:lnTo>
                  <a:pt x="20414" y="317702"/>
                </a:lnTo>
                <a:lnTo>
                  <a:pt x="43799" y="360441"/>
                </a:lnTo>
                <a:lnTo>
                  <a:pt x="74073" y="393455"/>
                </a:lnTo>
                <a:lnTo>
                  <a:pt x="109816" y="414735"/>
                </a:lnTo>
                <a:lnTo>
                  <a:pt x="149605" y="422275"/>
                </a:lnTo>
                <a:lnTo>
                  <a:pt x="189341" y="414735"/>
                </a:lnTo>
                <a:lnTo>
                  <a:pt x="225048" y="393455"/>
                </a:lnTo>
                <a:lnTo>
                  <a:pt x="255301" y="360441"/>
                </a:lnTo>
                <a:lnTo>
                  <a:pt x="278675" y="317702"/>
                </a:lnTo>
                <a:lnTo>
                  <a:pt x="293745" y="267243"/>
                </a:lnTo>
                <a:lnTo>
                  <a:pt x="299085" y="211074"/>
                </a:lnTo>
                <a:lnTo>
                  <a:pt x="293745" y="154957"/>
                </a:lnTo>
                <a:lnTo>
                  <a:pt x="278675" y="104535"/>
                </a:lnTo>
                <a:lnTo>
                  <a:pt x="255301" y="61817"/>
                </a:lnTo>
                <a:lnTo>
                  <a:pt x="225048" y="28814"/>
                </a:lnTo>
                <a:lnTo>
                  <a:pt x="189341" y="7538"/>
                </a:lnTo>
                <a:lnTo>
                  <a:pt x="149605" y="0"/>
                </a:lnTo>
                <a:close/>
              </a:path>
            </a:pathLst>
          </a:custGeom>
          <a:solidFill>
            <a:srgbClr val="EA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20409" y="2054225"/>
            <a:ext cx="299085" cy="422275"/>
          </a:xfrm>
          <a:custGeom>
            <a:avLst/>
            <a:gdLst/>
            <a:ahLst/>
            <a:cxnLst/>
            <a:rect l="l" t="t" r="r" b="b"/>
            <a:pathLst>
              <a:path w="299085" h="422275">
                <a:moveTo>
                  <a:pt x="149605" y="0"/>
                </a:moveTo>
                <a:lnTo>
                  <a:pt x="109816" y="7538"/>
                </a:lnTo>
                <a:lnTo>
                  <a:pt x="74073" y="28814"/>
                </a:lnTo>
                <a:lnTo>
                  <a:pt x="43799" y="61817"/>
                </a:lnTo>
                <a:lnTo>
                  <a:pt x="20414" y="104535"/>
                </a:lnTo>
                <a:lnTo>
                  <a:pt x="5340" y="154957"/>
                </a:lnTo>
                <a:lnTo>
                  <a:pt x="0" y="211074"/>
                </a:lnTo>
                <a:lnTo>
                  <a:pt x="5340" y="267243"/>
                </a:lnTo>
                <a:lnTo>
                  <a:pt x="20414" y="317702"/>
                </a:lnTo>
                <a:lnTo>
                  <a:pt x="43799" y="360441"/>
                </a:lnTo>
                <a:lnTo>
                  <a:pt x="74073" y="393455"/>
                </a:lnTo>
                <a:lnTo>
                  <a:pt x="109816" y="414735"/>
                </a:lnTo>
                <a:lnTo>
                  <a:pt x="149605" y="422275"/>
                </a:lnTo>
                <a:lnTo>
                  <a:pt x="189341" y="414735"/>
                </a:lnTo>
                <a:lnTo>
                  <a:pt x="225048" y="393455"/>
                </a:lnTo>
                <a:lnTo>
                  <a:pt x="255301" y="360441"/>
                </a:lnTo>
                <a:lnTo>
                  <a:pt x="278675" y="317702"/>
                </a:lnTo>
                <a:lnTo>
                  <a:pt x="293745" y="267243"/>
                </a:lnTo>
                <a:lnTo>
                  <a:pt x="299085" y="211074"/>
                </a:lnTo>
                <a:lnTo>
                  <a:pt x="293745" y="154957"/>
                </a:lnTo>
                <a:lnTo>
                  <a:pt x="278675" y="104535"/>
                </a:lnTo>
                <a:lnTo>
                  <a:pt x="255301" y="61817"/>
                </a:lnTo>
                <a:lnTo>
                  <a:pt x="225048" y="28814"/>
                </a:lnTo>
                <a:lnTo>
                  <a:pt x="189341" y="7538"/>
                </a:lnTo>
                <a:lnTo>
                  <a:pt x="14960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79795" y="2291714"/>
            <a:ext cx="635" cy="378460"/>
          </a:xfrm>
          <a:custGeom>
            <a:avLst/>
            <a:gdLst/>
            <a:ahLst/>
            <a:cxnLst/>
            <a:rect l="l" t="t" r="r" b="b"/>
            <a:pathLst>
              <a:path w="635" h="378460">
                <a:moveTo>
                  <a:pt x="0" y="0"/>
                </a:moveTo>
                <a:lnTo>
                  <a:pt x="634" y="37845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88684" y="2232279"/>
            <a:ext cx="412750" cy="85725"/>
          </a:xfrm>
          <a:custGeom>
            <a:avLst/>
            <a:gdLst/>
            <a:ahLst/>
            <a:cxnLst/>
            <a:rect l="l" t="t" r="r" b="b"/>
            <a:pathLst>
              <a:path w="412750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412750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412750" h="85725">
                <a:moveTo>
                  <a:pt x="412750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412750" y="57150"/>
                </a:lnTo>
                <a:lnTo>
                  <a:pt x="41275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26454" y="2109470"/>
            <a:ext cx="212852" cy="97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8738" y="2975991"/>
            <a:ext cx="6068314" cy="6551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5205" y="1925954"/>
            <a:ext cx="2142490" cy="550545"/>
          </a:xfrm>
          <a:custGeom>
            <a:avLst/>
            <a:gdLst/>
            <a:ahLst/>
            <a:cxnLst/>
            <a:rect l="l" t="t" r="r" b="b"/>
            <a:pathLst>
              <a:path w="2142490" h="550544">
                <a:moveTo>
                  <a:pt x="68821" y="0"/>
                </a:moveTo>
                <a:lnTo>
                  <a:pt x="42032" y="5415"/>
                </a:lnTo>
                <a:lnTo>
                  <a:pt x="20156" y="20177"/>
                </a:lnTo>
                <a:lnTo>
                  <a:pt x="5408" y="42058"/>
                </a:lnTo>
                <a:lnTo>
                  <a:pt x="0" y="68834"/>
                </a:lnTo>
                <a:lnTo>
                  <a:pt x="0" y="481711"/>
                </a:lnTo>
                <a:lnTo>
                  <a:pt x="5408" y="508486"/>
                </a:lnTo>
                <a:lnTo>
                  <a:pt x="20156" y="530367"/>
                </a:lnTo>
                <a:lnTo>
                  <a:pt x="42032" y="545129"/>
                </a:lnTo>
                <a:lnTo>
                  <a:pt x="68821" y="550545"/>
                </a:lnTo>
                <a:lnTo>
                  <a:pt x="2073656" y="550545"/>
                </a:lnTo>
                <a:lnTo>
                  <a:pt x="2100431" y="545129"/>
                </a:lnTo>
                <a:lnTo>
                  <a:pt x="2122312" y="530367"/>
                </a:lnTo>
                <a:lnTo>
                  <a:pt x="2137074" y="508486"/>
                </a:lnTo>
                <a:lnTo>
                  <a:pt x="2142490" y="481711"/>
                </a:lnTo>
                <a:lnTo>
                  <a:pt x="2142490" y="68834"/>
                </a:lnTo>
                <a:lnTo>
                  <a:pt x="2137074" y="42058"/>
                </a:lnTo>
                <a:lnTo>
                  <a:pt x="2122312" y="20177"/>
                </a:lnTo>
                <a:lnTo>
                  <a:pt x="2100431" y="5415"/>
                </a:lnTo>
                <a:lnTo>
                  <a:pt x="2073656" y="0"/>
                </a:lnTo>
                <a:lnTo>
                  <a:pt x="6882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58925"/>
            <a:ext cx="2092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1.2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Stress and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Equiliberum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653154"/>
            <a:ext cx="5513070" cy="73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221F1F"/>
                </a:solidFill>
                <a:latin typeface="Times New Roman"/>
                <a:cs typeface="Times New Roman"/>
              </a:rPr>
              <a:t>FREE-BODY DIAGRAM EXERCISES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9370">
              <a:lnSpc>
                <a:spcPts val="1380"/>
              </a:lnSpc>
              <a:spcBef>
                <a:spcPts val="50"/>
              </a:spcBef>
            </a:pPr>
            <a:r>
              <a:rPr dirty="0" sz="1200" spc="-15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five following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examples,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body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to be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isolated is shown in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left-hand 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diagram, and an </a:t>
            </a:r>
            <a:r>
              <a:rPr dirty="0" sz="1200" i="1">
                <a:solidFill>
                  <a:srgbClr val="221F1F"/>
                </a:solidFill>
                <a:latin typeface="Times New Roman"/>
                <a:cs typeface="Times New Roman"/>
              </a:rPr>
              <a:t>incomplete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free-body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diagram (FBD)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isolated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body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 shown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on  the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right.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Add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whatever forces</a:t>
            </a:r>
            <a:r>
              <a:rPr dirty="0" sz="1200" spc="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463039"/>
            <a:ext cx="3101340" cy="185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223" y="934532"/>
            <a:ext cx="4101211" cy="485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65021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H.W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050" y="1440180"/>
            <a:ext cx="5732145" cy="1507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0650" y="3297935"/>
            <a:ext cx="5732145" cy="325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3161029"/>
            <a:ext cx="6139815" cy="3657600"/>
          </a:xfrm>
          <a:custGeom>
            <a:avLst/>
            <a:gdLst/>
            <a:ahLst/>
            <a:cxnLst/>
            <a:rect l="l" t="t" r="r" b="b"/>
            <a:pathLst>
              <a:path w="6139815" h="3657600">
                <a:moveTo>
                  <a:pt x="0" y="3657600"/>
                </a:moveTo>
                <a:lnTo>
                  <a:pt x="6139815" y="3657600"/>
                </a:lnTo>
                <a:lnTo>
                  <a:pt x="6139815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590802"/>
            <a:ext cx="5511800" cy="735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.1.3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Shear Stress and</a:t>
            </a:r>
            <a:r>
              <a:rPr dirty="0" u="heavy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420"/>
              </a:lnSpc>
            </a:pPr>
            <a:r>
              <a:rPr dirty="0" sz="1200" spc="-5" b="1">
                <a:latin typeface="Times New Roman"/>
                <a:cs typeface="Times New Roman"/>
              </a:rPr>
              <a:t>Shear stress</a:t>
            </a:r>
            <a:r>
              <a:rPr dirty="0" sz="1200" spc="-5">
                <a:latin typeface="Times New Roman"/>
                <a:cs typeface="Times New Roman"/>
              </a:rPr>
              <a:t>: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stress </a:t>
            </a:r>
            <a:r>
              <a:rPr dirty="0" sz="1200" spc="-5">
                <a:latin typeface="Times New Roman"/>
                <a:cs typeface="Times New Roman"/>
              </a:rPr>
              <a:t>produced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members when </a:t>
            </a:r>
            <a:r>
              <a:rPr dirty="0" sz="1200">
                <a:latin typeface="Times New Roman"/>
                <a:cs typeface="Times New Roman"/>
              </a:rPr>
              <a:t>the load </a:t>
            </a:r>
            <a:r>
              <a:rPr dirty="0" sz="1200" spc="-5">
                <a:latin typeface="Times New Roman"/>
                <a:cs typeface="Times New Roman"/>
              </a:rPr>
              <a:t>is tangential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cross </a:t>
            </a:r>
            <a:r>
              <a:rPr dirty="0" sz="1200">
                <a:latin typeface="Times New Roman"/>
                <a:cs typeface="Times New Roman"/>
              </a:rPr>
              <a:t>–  </a:t>
            </a:r>
            <a:r>
              <a:rPr dirty="0" sz="1200" spc="-5">
                <a:latin typeface="Times New Roman"/>
                <a:cs typeface="Times New Roman"/>
              </a:rPr>
              <a:t>section area.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denoted </a:t>
            </a:r>
            <a:r>
              <a:rPr dirty="0" sz="1200" spc="5">
                <a:latin typeface="Times New Roman"/>
                <a:cs typeface="Times New Roman"/>
              </a:rPr>
              <a:t>by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350">
                <a:latin typeface="Arial"/>
                <a:cs typeface="Arial"/>
              </a:rPr>
              <a:t>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4525" y="268935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0604" y="2567685"/>
            <a:ext cx="608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dirty="0" sz="1200" spc="-470">
                <a:latin typeface="Arial"/>
                <a:cs typeface="Arial"/>
              </a:rPr>
              <a:t>𝜏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>
                <a:latin typeface="Arial Black"/>
                <a:cs typeface="Arial Black"/>
              </a:rPr>
              <a:t>	</a:t>
            </a:r>
            <a:r>
              <a:rPr dirty="0" sz="1200" spc="-355">
                <a:latin typeface="Arial"/>
                <a:cs typeface="Arial"/>
              </a:rPr>
              <a:t>𝑜</a:t>
            </a:r>
            <a:r>
              <a:rPr dirty="0" sz="1200" spc="-440">
                <a:latin typeface="Arial"/>
                <a:cs typeface="Arial"/>
              </a:rPr>
              <a:t>𝑟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1825" y="2451861"/>
            <a:ext cx="495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dirty="0" sz="1200" spc="-225">
                <a:latin typeface="Arial"/>
                <a:cs typeface="Arial"/>
              </a:rPr>
              <a:t>𝐹</a:t>
            </a:r>
            <a:r>
              <a:rPr dirty="0" sz="1200" spc="-225">
                <a:latin typeface="Arial"/>
                <a:cs typeface="Arial"/>
              </a:rPr>
              <a:t>	</a:t>
            </a:r>
            <a:r>
              <a:rPr dirty="0" sz="1200" spc="-210">
                <a:latin typeface="Arial"/>
                <a:cs typeface="Arial"/>
              </a:rPr>
              <a:t>𝑃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825" y="2670175"/>
            <a:ext cx="497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dirty="0" sz="1200" spc="-190">
                <a:latin typeface="Arial"/>
                <a:cs typeface="Arial"/>
              </a:rPr>
              <a:t>𝐴</a:t>
            </a:r>
            <a:r>
              <a:rPr dirty="0" sz="1200" spc="-190">
                <a:latin typeface="Arial"/>
                <a:cs typeface="Arial"/>
              </a:rPr>
              <a:t>	</a:t>
            </a:r>
            <a:r>
              <a:rPr dirty="0" sz="1200" spc="-190">
                <a:latin typeface="Arial"/>
                <a:cs typeface="Arial"/>
              </a:rPr>
              <a:t>𝐴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9429" y="2689351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 h="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0604" y="2977414"/>
            <a:ext cx="4294505" cy="7270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050" i="1">
                <a:solidFill>
                  <a:srgbClr val="212121"/>
                </a:solidFill>
                <a:latin typeface="Times New Roman"/>
                <a:cs typeface="Times New Roman"/>
              </a:rPr>
              <a:t>F </a:t>
            </a:r>
            <a:r>
              <a:rPr dirty="0" sz="900">
                <a:solidFill>
                  <a:srgbClr val="212121"/>
                </a:solidFill>
                <a:latin typeface="Arial"/>
                <a:cs typeface="Arial"/>
              </a:rPr>
              <a:t>= </a:t>
            </a:r>
            <a:r>
              <a:rPr dirty="0" sz="900" spc="-5">
                <a:solidFill>
                  <a:srgbClr val="212121"/>
                </a:solidFill>
                <a:latin typeface="Arial"/>
                <a:cs typeface="Arial"/>
              </a:rPr>
              <a:t>the force</a:t>
            </a:r>
            <a:r>
              <a:rPr dirty="0" sz="9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12121"/>
                </a:solidFill>
                <a:latin typeface="Arial"/>
                <a:cs typeface="Arial"/>
              </a:rPr>
              <a:t>applied;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050" i="1">
                <a:solidFill>
                  <a:srgbClr val="212121"/>
                </a:solidFill>
                <a:latin typeface="Times New Roman"/>
                <a:cs typeface="Times New Roman"/>
              </a:rPr>
              <a:t>A </a:t>
            </a:r>
            <a:r>
              <a:rPr dirty="0" sz="900">
                <a:solidFill>
                  <a:srgbClr val="212121"/>
                </a:solidFill>
                <a:latin typeface="Arial"/>
                <a:cs typeface="Arial"/>
              </a:rPr>
              <a:t>= </a:t>
            </a:r>
            <a:r>
              <a:rPr dirty="0" sz="900" spc="-5">
                <a:solidFill>
                  <a:srgbClr val="212121"/>
                </a:solidFill>
                <a:latin typeface="Arial"/>
                <a:cs typeface="Arial"/>
              </a:rPr>
              <a:t>the cross-sectional area </a:t>
            </a:r>
            <a:r>
              <a:rPr dirty="0" sz="90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900" spc="-5">
                <a:solidFill>
                  <a:srgbClr val="212121"/>
                </a:solidFill>
                <a:latin typeface="Arial"/>
                <a:cs typeface="Arial"/>
              </a:rPr>
              <a:t>material with area parallel </a:t>
            </a:r>
            <a:r>
              <a:rPr dirty="0" sz="90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900" spc="-5">
                <a:solidFill>
                  <a:srgbClr val="212121"/>
                </a:solidFill>
                <a:latin typeface="Arial"/>
                <a:cs typeface="Arial"/>
              </a:rPr>
              <a:t>the applied force</a:t>
            </a:r>
            <a:r>
              <a:rPr dirty="0" sz="900" spc="10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12121"/>
                </a:solidFill>
                <a:latin typeface="Arial"/>
                <a:cs typeface="Arial"/>
              </a:rPr>
              <a:t>vector.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double shear </a:t>
            </a:r>
            <a:r>
              <a:rPr dirty="0" sz="1200" spc="-5">
                <a:latin typeface="Times New Roman"/>
                <a:cs typeface="Times New Roman"/>
              </a:rPr>
              <a:t>case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shear stress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1598" y="4065142"/>
            <a:ext cx="83820" cy="10795"/>
          </a:xfrm>
          <a:custGeom>
            <a:avLst/>
            <a:gdLst/>
            <a:ahLst/>
            <a:cxnLst/>
            <a:rect l="l" t="t" r="r" b="b"/>
            <a:pathLst>
              <a:path w="83819" h="10795">
                <a:moveTo>
                  <a:pt x="0" y="10667"/>
                </a:moveTo>
                <a:lnTo>
                  <a:pt x="83819" y="10667"/>
                </a:lnTo>
                <a:lnTo>
                  <a:pt x="83819" y="0"/>
                </a:lnTo>
                <a:lnTo>
                  <a:pt x="0" y="0"/>
                </a:lnTo>
                <a:lnTo>
                  <a:pt x="0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51327" y="4070477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57626" y="3948810"/>
            <a:ext cx="718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</a:tabLst>
            </a:pPr>
            <a:r>
              <a:rPr dirty="0" sz="1200" spc="-470">
                <a:latin typeface="Arial"/>
                <a:cs typeface="Arial"/>
              </a:rPr>
              <a:t>𝜏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>
                <a:latin typeface="Arial Black"/>
                <a:cs typeface="Arial Black"/>
              </a:rPr>
              <a:t>	</a:t>
            </a:r>
            <a:r>
              <a:rPr dirty="0" sz="1200" spc="-355">
                <a:latin typeface="Arial"/>
                <a:cs typeface="Arial"/>
              </a:rPr>
              <a:t>𝑜</a:t>
            </a:r>
            <a:r>
              <a:rPr dirty="0" sz="1200" spc="-440">
                <a:latin typeface="Arial"/>
                <a:cs typeface="Arial"/>
              </a:rPr>
              <a:t>𝑟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26230" y="4065142"/>
            <a:ext cx="83820" cy="10795"/>
          </a:xfrm>
          <a:custGeom>
            <a:avLst/>
            <a:gdLst/>
            <a:ahLst/>
            <a:cxnLst/>
            <a:rect l="l" t="t" r="r" b="b"/>
            <a:pathLst>
              <a:path w="83820" h="10795">
                <a:moveTo>
                  <a:pt x="0" y="10667"/>
                </a:moveTo>
                <a:lnTo>
                  <a:pt x="83820" y="10667"/>
                </a:lnTo>
                <a:lnTo>
                  <a:pt x="83820" y="0"/>
                </a:lnTo>
                <a:lnTo>
                  <a:pt x="0" y="0"/>
                </a:lnTo>
                <a:lnTo>
                  <a:pt x="0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28898" y="3832986"/>
            <a:ext cx="714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spc="-140">
                <a:latin typeface="Arial Black"/>
                <a:cs typeface="Arial Black"/>
              </a:rPr>
              <a:t>1</a:t>
            </a:r>
            <a:r>
              <a:rPr dirty="0" sz="1200" spc="-204">
                <a:latin typeface="Arial Black"/>
                <a:cs typeface="Arial Black"/>
              </a:rPr>
              <a:t> </a:t>
            </a:r>
            <a:r>
              <a:rPr dirty="0" sz="1200" spc="-170">
                <a:latin typeface="Arial"/>
                <a:cs typeface="Arial"/>
              </a:rPr>
              <a:t>𝐹	</a:t>
            </a:r>
            <a:r>
              <a:rPr dirty="0" sz="1200" spc="-140">
                <a:latin typeface="Arial Black"/>
                <a:cs typeface="Arial Black"/>
              </a:rPr>
              <a:t>1</a:t>
            </a:r>
            <a:r>
              <a:rPr dirty="0" sz="1200" spc="-265">
                <a:latin typeface="Arial Black"/>
                <a:cs typeface="Arial Black"/>
              </a:rPr>
              <a:t> </a:t>
            </a:r>
            <a:r>
              <a:rPr dirty="0" sz="1200" spc="-160">
                <a:latin typeface="Arial"/>
                <a:cs typeface="Arial"/>
              </a:rPr>
              <a:t>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8898" y="4050919"/>
            <a:ext cx="716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spc="-140">
                <a:latin typeface="Arial Black"/>
                <a:cs typeface="Arial Black"/>
              </a:rPr>
              <a:t>2</a:t>
            </a:r>
            <a:r>
              <a:rPr dirty="0" sz="1200" spc="-204">
                <a:latin typeface="Arial Black"/>
                <a:cs typeface="Arial Black"/>
              </a:rPr>
              <a:t> </a:t>
            </a:r>
            <a:r>
              <a:rPr dirty="0" sz="1200" spc="-140">
                <a:latin typeface="Arial"/>
                <a:cs typeface="Arial"/>
              </a:rPr>
              <a:t>𝐴	</a:t>
            </a:r>
            <a:r>
              <a:rPr dirty="0" sz="1200" spc="-140">
                <a:latin typeface="Arial Black"/>
                <a:cs typeface="Arial Black"/>
              </a:rPr>
              <a:t>2</a:t>
            </a:r>
            <a:r>
              <a:rPr dirty="0" sz="1200" spc="-270">
                <a:latin typeface="Arial Black"/>
                <a:cs typeface="Arial Black"/>
              </a:rPr>
              <a:t> </a:t>
            </a:r>
            <a:r>
              <a:rPr dirty="0" sz="1200" spc="-140">
                <a:latin typeface="Arial"/>
                <a:cs typeface="Arial"/>
              </a:rPr>
              <a:t>𝐴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5959" y="4070477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 h="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0604" y="4364863"/>
            <a:ext cx="568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x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mple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604" y="7479030"/>
            <a:ext cx="5306695" cy="161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Shear Strain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latin typeface="Times New Roman"/>
                <a:cs typeface="Times New Roman"/>
              </a:rPr>
              <a:t>The change of </a:t>
            </a:r>
            <a:r>
              <a:rPr dirty="0" sz="1200" spc="-5">
                <a:latin typeface="Times New Roman"/>
                <a:cs typeface="Times New Roman"/>
              </a:rPr>
              <a:t>angle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corner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originally </a:t>
            </a:r>
            <a:r>
              <a:rPr dirty="0" sz="1200" spc="-5">
                <a:latin typeface="Times New Roman"/>
                <a:cs typeface="Times New Roman"/>
              </a:rPr>
              <a:t>rectangular element is defined as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30"/>
              </a:lnSpc>
            </a:pPr>
            <a:r>
              <a:rPr dirty="0" sz="1200" spc="-5" i="1">
                <a:latin typeface="Times New Roman"/>
                <a:cs typeface="Times New Roman"/>
              </a:rPr>
              <a:t>shear strain</a:t>
            </a:r>
            <a:r>
              <a:rPr dirty="0" sz="1200" spc="-5">
                <a:latin typeface="Times New Roman"/>
                <a:cs typeface="Times New Roman"/>
              </a:rPr>
              <a:t>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must be expressed in </a:t>
            </a:r>
            <a:r>
              <a:rPr dirty="0" sz="1200" spc="-5">
                <a:latin typeface="Times New Roman"/>
                <a:cs typeface="Times New Roman"/>
              </a:rPr>
              <a:t>radians and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denoted </a:t>
            </a:r>
            <a:r>
              <a:rPr dirty="0" sz="1200" spc="10">
                <a:latin typeface="Times New Roman"/>
                <a:cs typeface="Times New Roman"/>
              </a:rPr>
              <a:t>by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5">
                <a:latin typeface="Times New Roman"/>
                <a:cs typeface="Times New Roman"/>
              </a:rPr>
              <a:t>(</a:t>
            </a:r>
            <a:r>
              <a:rPr dirty="0" sz="1200" spc="-55">
                <a:latin typeface="Arial"/>
                <a:cs typeface="Arial"/>
              </a:rPr>
              <a:t>𝛾</a:t>
            </a:r>
            <a:r>
              <a:rPr dirty="0" sz="1200" spc="-55">
                <a:latin typeface="Arial Black"/>
                <a:cs typeface="Arial Black"/>
              </a:rPr>
              <a:t>)</a:t>
            </a:r>
            <a:r>
              <a:rPr dirty="0" sz="1200" spc="-55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Shear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Modulus</a:t>
            </a:r>
            <a:endParaRPr sz="1200">
              <a:latin typeface="Times New Roman"/>
              <a:cs typeface="Times New Roman"/>
            </a:endParaRPr>
          </a:p>
          <a:p>
            <a:pPr marL="12700" marR="160655">
              <a:lnSpc>
                <a:spcPts val="1380"/>
              </a:lnSpc>
              <a:spcBef>
                <a:spcPts val="7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ratio </a:t>
            </a:r>
            <a:r>
              <a:rPr dirty="0" sz="1200">
                <a:latin typeface="Times New Roman"/>
                <a:cs typeface="Times New Roman"/>
              </a:rPr>
              <a:t>of the shear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 spc="-350">
                <a:latin typeface="Arial"/>
                <a:cs typeface="Arial"/>
              </a:rPr>
              <a:t>𝜏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shear </a:t>
            </a:r>
            <a:r>
              <a:rPr dirty="0" sz="1200">
                <a:latin typeface="Times New Roman"/>
                <a:cs typeface="Times New Roman"/>
              </a:rPr>
              <a:t>strain </a:t>
            </a:r>
            <a:r>
              <a:rPr dirty="0" sz="1200" spc="-270">
                <a:latin typeface="Arial"/>
                <a:cs typeface="Arial"/>
              </a:rPr>
              <a:t>𝛾 </a:t>
            </a:r>
            <a:r>
              <a:rPr dirty="0" sz="1200" spc="-5">
                <a:latin typeface="Times New Roman"/>
                <a:cs typeface="Times New Roman"/>
              </a:rPr>
              <a:t>is called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 i="1">
                <a:latin typeface="Times New Roman"/>
                <a:cs typeface="Times New Roman"/>
              </a:rPr>
              <a:t>shear modulus </a:t>
            </a:r>
            <a:r>
              <a:rPr dirty="0" sz="1200" spc="-5">
                <a:latin typeface="Times New Roman"/>
                <a:cs typeface="Times New Roman"/>
              </a:rPr>
              <a:t>and is  denoted </a:t>
            </a:r>
            <a:r>
              <a:rPr dirty="0" sz="1200" spc="10">
                <a:latin typeface="Times New Roman"/>
                <a:cs typeface="Times New Roman"/>
              </a:rPr>
              <a:t>by </a:t>
            </a:r>
            <a:r>
              <a:rPr dirty="0" sz="1200" spc="-5" i="1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Thus</a:t>
            </a:r>
            <a:endParaRPr sz="1200">
              <a:latin typeface="Times New Roman"/>
              <a:cs typeface="Times New Roman"/>
            </a:endParaRPr>
          </a:p>
          <a:p>
            <a:pPr algn="ctr" marL="203200">
              <a:lnSpc>
                <a:spcPts val="1345"/>
              </a:lnSpc>
            </a:pPr>
            <a:r>
              <a:rPr dirty="0" sz="1200" spc="-5" i="1">
                <a:latin typeface="Times New Roman"/>
                <a:cs typeface="Times New Roman"/>
              </a:rPr>
              <a:t>G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τγ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2050" y="4567428"/>
            <a:ext cx="5732145" cy="2935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92775" y="2360295"/>
            <a:ext cx="1735454" cy="1877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1869" y="2353945"/>
            <a:ext cx="1119505" cy="551180"/>
          </a:xfrm>
          <a:custGeom>
            <a:avLst/>
            <a:gdLst/>
            <a:ahLst/>
            <a:cxnLst/>
            <a:rect l="l" t="t" r="r" b="b"/>
            <a:pathLst>
              <a:path w="1119505" h="551180">
                <a:moveTo>
                  <a:pt x="68897" y="0"/>
                </a:moveTo>
                <a:lnTo>
                  <a:pt x="42080" y="5417"/>
                </a:lnTo>
                <a:lnTo>
                  <a:pt x="20180" y="20193"/>
                </a:lnTo>
                <a:lnTo>
                  <a:pt x="5414" y="42112"/>
                </a:lnTo>
                <a:lnTo>
                  <a:pt x="0" y="68960"/>
                </a:lnTo>
                <a:lnTo>
                  <a:pt x="0" y="482346"/>
                </a:lnTo>
                <a:lnTo>
                  <a:pt x="5414" y="509121"/>
                </a:lnTo>
                <a:lnTo>
                  <a:pt x="20180" y="531002"/>
                </a:lnTo>
                <a:lnTo>
                  <a:pt x="42080" y="545764"/>
                </a:lnTo>
                <a:lnTo>
                  <a:pt x="68897" y="551179"/>
                </a:lnTo>
                <a:lnTo>
                  <a:pt x="1050671" y="551179"/>
                </a:lnTo>
                <a:lnTo>
                  <a:pt x="1077446" y="545764"/>
                </a:lnTo>
                <a:lnTo>
                  <a:pt x="1099327" y="531002"/>
                </a:lnTo>
                <a:lnTo>
                  <a:pt x="1114089" y="509121"/>
                </a:lnTo>
                <a:lnTo>
                  <a:pt x="1119505" y="482346"/>
                </a:lnTo>
                <a:lnTo>
                  <a:pt x="1119505" y="68960"/>
                </a:lnTo>
                <a:lnTo>
                  <a:pt x="1114089" y="42112"/>
                </a:lnTo>
                <a:lnTo>
                  <a:pt x="1099327" y="20192"/>
                </a:lnTo>
                <a:lnTo>
                  <a:pt x="1077446" y="5417"/>
                </a:lnTo>
                <a:lnTo>
                  <a:pt x="1050671" y="0"/>
                </a:lnTo>
                <a:lnTo>
                  <a:pt x="6889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13479" y="8851900"/>
            <a:ext cx="782320" cy="346075"/>
          </a:xfrm>
          <a:custGeom>
            <a:avLst/>
            <a:gdLst/>
            <a:ahLst/>
            <a:cxnLst/>
            <a:rect l="l" t="t" r="r" b="b"/>
            <a:pathLst>
              <a:path w="782320" h="346075">
                <a:moveTo>
                  <a:pt x="43307" y="0"/>
                </a:moveTo>
                <a:lnTo>
                  <a:pt x="26467" y="3399"/>
                </a:lnTo>
                <a:lnTo>
                  <a:pt x="12700" y="12669"/>
                </a:lnTo>
                <a:lnTo>
                  <a:pt x="3409" y="26419"/>
                </a:lnTo>
                <a:lnTo>
                  <a:pt x="0" y="43256"/>
                </a:lnTo>
                <a:lnTo>
                  <a:pt x="0" y="302818"/>
                </a:lnTo>
                <a:lnTo>
                  <a:pt x="3409" y="319655"/>
                </a:lnTo>
                <a:lnTo>
                  <a:pt x="12700" y="333405"/>
                </a:lnTo>
                <a:lnTo>
                  <a:pt x="26467" y="342675"/>
                </a:lnTo>
                <a:lnTo>
                  <a:pt x="43307" y="346075"/>
                </a:lnTo>
                <a:lnTo>
                  <a:pt x="739013" y="346075"/>
                </a:lnTo>
                <a:lnTo>
                  <a:pt x="755852" y="342675"/>
                </a:lnTo>
                <a:lnTo>
                  <a:pt x="769620" y="333405"/>
                </a:lnTo>
                <a:lnTo>
                  <a:pt x="778910" y="319655"/>
                </a:lnTo>
                <a:lnTo>
                  <a:pt x="782320" y="302818"/>
                </a:lnTo>
                <a:lnTo>
                  <a:pt x="782320" y="43256"/>
                </a:lnTo>
                <a:lnTo>
                  <a:pt x="778910" y="26419"/>
                </a:lnTo>
                <a:lnTo>
                  <a:pt x="769620" y="12669"/>
                </a:lnTo>
                <a:lnTo>
                  <a:pt x="755852" y="3399"/>
                </a:lnTo>
                <a:lnTo>
                  <a:pt x="739013" y="0"/>
                </a:lnTo>
                <a:lnTo>
                  <a:pt x="4330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61973"/>
            <a:ext cx="5511800" cy="2136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spc="-5" i="1">
                <a:latin typeface="Times New Roman"/>
                <a:cs typeface="Times New Roman"/>
              </a:rPr>
              <a:t>G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also known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modulus of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rigidity</a:t>
            </a:r>
            <a:r>
              <a:rPr dirty="0" sz="120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The units of </a:t>
            </a:r>
            <a:r>
              <a:rPr dirty="0" sz="1200" spc="-5" i="1">
                <a:latin typeface="Times New Roman"/>
                <a:cs typeface="Times New Roman"/>
              </a:rPr>
              <a:t>G </a:t>
            </a:r>
            <a:r>
              <a:rPr dirty="0" sz="1200">
                <a:latin typeface="Times New Roman"/>
                <a:cs typeface="Times New Roman"/>
              </a:rPr>
              <a:t>are the same </a:t>
            </a:r>
            <a:r>
              <a:rPr dirty="0" sz="1200" spc="-10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those of the shear </a:t>
            </a:r>
            <a:r>
              <a:rPr dirty="0" sz="1200" spc="-5">
                <a:latin typeface="Times New Roman"/>
                <a:cs typeface="Times New Roman"/>
              </a:rPr>
              <a:t>stress, i.e., </a:t>
            </a:r>
            <a:r>
              <a:rPr dirty="0" sz="1200">
                <a:latin typeface="Times New Roman"/>
                <a:cs typeface="Times New Roman"/>
              </a:rPr>
              <a:t>N/m</a:t>
            </a:r>
            <a:r>
              <a:rPr dirty="0" baseline="38194" sz="1200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, since the </a:t>
            </a:r>
            <a:r>
              <a:rPr dirty="0" sz="1200" spc="-5">
                <a:latin typeface="Times New Roman"/>
                <a:cs typeface="Times New Roman"/>
              </a:rPr>
              <a:t>shear strain is  dimensionless.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15"/>
              </a:spcBef>
            </a:pPr>
            <a:r>
              <a:rPr dirty="0" sz="1200" spc="-5">
                <a:latin typeface="Times New Roman"/>
                <a:cs typeface="Times New Roman"/>
              </a:rPr>
              <a:t>Low-carbon structural steel has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shearing ultimate strength </a:t>
            </a:r>
            <a:r>
              <a:rPr dirty="0" sz="1200">
                <a:latin typeface="Times New Roman"/>
                <a:cs typeface="Times New Roman"/>
              </a:rPr>
              <a:t>of approximately 300 </a:t>
            </a:r>
            <a:r>
              <a:rPr dirty="0" sz="1200" spc="-5">
                <a:latin typeface="Times New Roman"/>
                <a:cs typeface="Times New Roman"/>
              </a:rPr>
              <a:t>MPa.  Determine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force </a:t>
            </a:r>
            <a:r>
              <a:rPr dirty="0" sz="1200" i="1">
                <a:latin typeface="Times New Roman"/>
                <a:cs typeface="Times New Roman"/>
              </a:rPr>
              <a:t>P </a:t>
            </a:r>
            <a:r>
              <a:rPr dirty="0" sz="1200">
                <a:latin typeface="Times New Roman"/>
                <a:cs typeface="Times New Roman"/>
              </a:rPr>
              <a:t>necessary to </a:t>
            </a:r>
            <a:r>
              <a:rPr dirty="0" sz="1200" spc="-5">
                <a:latin typeface="Times New Roman"/>
                <a:cs typeface="Times New Roman"/>
              </a:rPr>
              <a:t>punch </a:t>
            </a:r>
            <a:r>
              <a:rPr dirty="0" sz="1200">
                <a:latin typeface="Times New Roman"/>
                <a:cs typeface="Times New Roman"/>
              </a:rPr>
              <a:t>a 2.5-cm-diameter hole through a plate of </a:t>
            </a:r>
            <a:r>
              <a:rPr dirty="0" sz="1200" spc="-5">
                <a:latin typeface="Times New Roman"/>
                <a:cs typeface="Times New Roman"/>
              </a:rPr>
              <a:t>this  steel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cm thick. </a:t>
            </a:r>
            <a:r>
              <a:rPr dirty="0" sz="1200" spc="-15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the modulus of elasticity in shear for this </a:t>
            </a:r>
            <a:r>
              <a:rPr dirty="0" sz="1200" spc="-5">
                <a:latin typeface="Times New Roman"/>
                <a:cs typeface="Times New Roman"/>
              </a:rPr>
              <a:t>material is </a:t>
            </a:r>
            <a:r>
              <a:rPr dirty="0" sz="1200">
                <a:latin typeface="Times New Roman"/>
                <a:cs typeface="Times New Roman"/>
              </a:rPr>
              <a:t>82 </a:t>
            </a:r>
            <a:r>
              <a:rPr dirty="0" sz="1200" spc="-5">
                <a:latin typeface="Times New Roman"/>
                <a:cs typeface="Times New Roman"/>
              </a:rPr>
              <a:t>GPa, </a:t>
            </a:r>
            <a:r>
              <a:rPr dirty="0" sz="1200">
                <a:latin typeface="Times New Roman"/>
                <a:cs typeface="Times New Roman"/>
              </a:rPr>
              <a:t>find the  </a:t>
            </a:r>
            <a:r>
              <a:rPr dirty="0" sz="1200" spc="-5">
                <a:latin typeface="Times New Roman"/>
                <a:cs typeface="Times New Roman"/>
              </a:rPr>
              <a:t>shear strain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edge </a:t>
            </a:r>
            <a:r>
              <a:rPr dirty="0" sz="1200" spc="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this hole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shear stress is </a:t>
            </a:r>
            <a:r>
              <a:rPr dirty="0" sz="1200">
                <a:latin typeface="Times New Roman"/>
                <a:cs typeface="Times New Roman"/>
              </a:rPr>
              <a:t>143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MPa.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SOLUTION: </a:t>
            </a:r>
            <a:r>
              <a:rPr dirty="0" sz="1200" spc="-10">
                <a:latin typeface="Times New Roman"/>
                <a:cs typeface="Times New Roman"/>
              </a:rPr>
              <a:t>Let </a:t>
            </a:r>
            <a:r>
              <a:rPr dirty="0" sz="1200" spc="-5">
                <a:latin typeface="Times New Roman"/>
                <a:cs typeface="Times New Roman"/>
              </a:rPr>
              <a:t>us </a:t>
            </a:r>
            <a:r>
              <a:rPr dirty="0" sz="1200">
                <a:latin typeface="Times New Roman"/>
                <a:cs typeface="Times New Roman"/>
              </a:rPr>
              <a:t>assume </a:t>
            </a:r>
            <a:r>
              <a:rPr dirty="0" sz="1200" spc="-5">
                <a:latin typeface="Times New Roman"/>
                <a:cs typeface="Times New Roman"/>
              </a:rPr>
              <a:t>uniform shearing </a:t>
            </a:r>
            <a:r>
              <a:rPr dirty="0" sz="1200">
                <a:latin typeface="Times New Roman"/>
                <a:cs typeface="Times New Roman"/>
              </a:rPr>
              <a:t>on a </a:t>
            </a:r>
            <a:r>
              <a:rPr dirty="0" sz="1200" spc="-5">
                <a:latin typeface="Times New Roman"/>
                <a:cs typeface="Times New Roman"/>
              </a:rPr>
              <a:t>cylindrical </a:t>
            </a:r>
            <a:r>
              <a:rPr dirty="0" sz="1200">
                <a:latin typeface="Times New Roman"/>
                <a:cs typeface="Times New Roman"/>
              </a:rPr>
              <a:t>surface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2.5 </a:t>
            </a:r>
            <a:r>
              <a:rPr dirty="0" sz="1200" spc="-5">
                <a:latin typeface="Times New Roman"/>
                <a:cs typeface="Times New Roman"/>
              </a:rPr>
              <a:t>cm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165475"/>
            <a:ext cx="4456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diameter and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cm </a:t>
            </a:r>
            <a:r>
              <a:rPr dirty="0" sz="1200">
                <a:latin typeface="Times New Roman"/>
                <a:cs typeface="Times New Roman"/>
              </a:rPr>
              <a:t>thick, </a:t>
            </a:r>
            <a:r>
              <a:rPr dirty="0" sz="1200" spc="-5">
                <a:latin typeface="Times New Roman"/>
                <a:cs typeface="Times New Roman"/>
              </a:rPr>
              <a:t>as shown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 For </a:t>
            </a:r>
            <a:r>
              <a:rPr dirty="0" sz="1200">
                <a:latin typeface="Times New Roman"/>
                <a:cs typeface="Times New Roman"/>
              </a:rPr>
              <a:t>equilibrium the </a:t>
            </a:r>
            <a:r>
              <a:rPr dirty="0" sz="1200" spc="-5">
                <a:latin typeface="Times New Roman"/>
                <a:cs typeface="Times New Roman"/>
              </a:rPr>
              <a:t>force </a:t>
            </a:r>
            <a:r>
              <a:rPr dirty="0" sz="1200" i="1">
                <a:latin typeface="Times New Roman"/>
                <a:cs typeface="Times New Roman"/>
              </a:rPr>
              <a:t>P</a:t>
            </a:r>
            <a:r>
              <a:rPr dirty="0" sz="1200" spc="55" i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515995"/>
            <a:ext cx="3702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P </a:t>
            </a:r>
            <a:r>
              <a:rPr dirty="0" sz="1200">
                <a:latin typeface="Times New Roman"/>
                <a:cs typeface="Times New Roman"/>
              </a:rPr>
              <a:t>= τ </a:t>
            </a:r>
            <a:r>
              <a:rPr dirty="0" sz="1200" i="1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= 0 025π × 0 01 × 300 × 10</a:t>
            </a:r>
            <a:r>
              <a:rPr dirty="0" baseline="38194" sz="1200">
                <a:latin typeface="Times New Roman"/>
                <a:cs typeface="Times New Roman"/>
              </a:rPr>
              <a:t>6 </a:t>
            </a:r>
            <a:r>
              <a:rPr dirty="0" sz="1200">
                <a:latin typeface="Times New Roman"/>
                <a:cs typeface="Times New Roman"/>
              </a:rPr>
              <a:t>= 236 000N or </a:t>
            </a:r>
            <a:r>
              <a:rPr dirty="0" sz="1200" spc="-5">
                <a:latin typeface="Times New Roman"/>
                <a:cs typeface="Times New Roman"/>
              </a:rPr>
              <a:t>236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866515"/>
            <a:ext cx="409829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0800" marR="5080" indent="-3810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determine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shear </a:t>
            </a:r>
            <a:r>
              <a:rPr dirty="0" sz="1200">
                <a:latin typeface="Times New Roman"/>
                <a:cs typeface="Times New Roman"/>
              </a:rPr>
              <a:t>strain </a:t>
            </a:r>
            <a:r>
              <a:rPr dirty="0" sz="1200" i="1">
                <a:latin typeface="Times New Roman"/>
                <a:cs typeface="Times New Roman"/>
              </a:rPr>
              <a:t>g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shear stress </a:t>
            </a:r>
            <a:r>
              <a:rPr dirty="0" sz="1200" i="1">
                <a:latin typeface="Times New Roman"/>
                <a:cs typeface="Times New Roman"/>
              </a:rPr>
              <a:t>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143 </a:t>
            </a:r>
            <a:r>
              <a:rPr dirty="0" sz="1200" spc="-5">
                <a:latin typeface="Times New Roman"/>
                <a:cs typeface="Times New Roman"/>
              </a:rPr>
              <a:t>MPa,  we </a:t>
            </a:r>
            <a:r>
              <a:rPr dirty="0" sz="1200">
                <a:latin typeface="Times New Roman"/>
                <a:cs typeface="Times New Roman"/>
              </a:rPr>
              <a:t>employ the definition </a:t>
            </a:r>
            <a:r>
              <a:rPr dirty="0" sz="1200" spc="-5" i="1">
                <a:latin typeface="Times New Roman"/>
                <a:cs typeface="Times New Roman"/>
              </a:rPr>
              <a:t>G </a:t>
            </a:r>
            <a:r>
              <a:rPr dirty="0" sz="1200">
                <a:latin typeface="Times New Roman"/>
                <a:cs typeface="Times New Roman"/>
              </a:rPr>
              <a:t>= τ γ / 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obtain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8614" y="46376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93594" y="4399915"/>
            <a:ext cx="126682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8610">
              <a:lnSpc>
                <a:spcPts val="1175"/>
              </a:lnSpc>
              <a:spcBef>
                <a:spcPts val="100"/>
              </a:spcBef>
              <a:tabLst>
                <a:tab pos="596265" algn="l"/>
              </a:tabLst>
            </a:pPr>
            <a:r>
              <a:rPr dirty="0" sz="1200" spc="-350">
                <a:latin typeface="Arial"/>
                <a:cs typeface="Arial"/>
              </a:rPr>
              <a:t>𝜏	</a:t>
            </a:r>
            <a:r>
              <a:rPr dirty="0" sz="1200" spc="-140">
                <a:latin typeface="Arial Black"/>
                <a:cs typeface="Arial Black"/>
              </a:rPr>
              <a:t>143 </a:t>
            </a:r>
            <a:r>
              <a:rPr dirty="0" sz="1200" spc="65">
                <a:latin typeface="Arial Black"/>
                <a:cs typeface="Arial Black"/>
              </a:rPr>
              <a:t>×</a:t>
            </a:r>
            <a:r>
              <a:rPr dirty="0" sz="1200" spc="-195">
                <a:latin typeface="Arial Black"/>
                <a:cs typeface="Arial Black"/>
              </a:rPr>
              <a:t> </a:t>
            </a:r>
            <a:r>
              <a:rPr dirty="0" sz="1200" spc="-130">
                <a:latin typeface="Arial Black"/>
                <a:cs typeface="Arial Black"/>
              </a:rPr>
              <a:t>10</a:t>
            </a:r>
            <a:r>
              <a:rPr dirty="0" baseline="29411" sz="1275" spc="-195">
                <a:latin typeface="Arial Black"/>
                <a:cs typeface="Arial Black"/>
              </a:rPr>
              <a:t>6</a:t>
            </a:r>
            <a:endParaRPr baseline="29411" sz="1275">
              <a:latin typeface="Arial Black"/>
              <a:cs typeface="Arial Black"/>
            </a:endParaRPr>
          </a:p>
          <a:p>
            <a:pPr marL="12700">
              <a:lnSpc>
                <a:spcPts val="860"/>
              </a:lnSpc>
              <a:tabLst>
                <a:tab pos="440690" algn="l"/>
              </a:tabLst>
            </a:pPr>
            <a:r>
              <a:rPr dirty="0" sz="1200" spc="-270">
                <a:latin typeface="Arial"/>
                <a:cs typeface="Arial"/>
              </a:rPr>
              <a:t>𝛾    </a:t>
            </a:r>
            <a:r>
              <a:rPr dirty="0" sz="1200" spc="-220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	=</a:t>
            </a:r>
            <a:endParaRPr sz="1200">
              <a:latin typeface="Arial Black"/>
              <a:cs typeface="Arial Black"/>
            </a:endParaRPr>
          </a:p>
          <a:p>
            <a:pPr marL="294640">
              <a:lnSpc>
                <a:spcPts val="1120"/>
              </a:lnSpc>
              <a:tabLst>
                <a:tab pos="638810" algn="l"/>
              </a:tabLst>
            </a:pPr>
            <a:r>
              <a:rPr dirty="0" sz="1200" spc="-145">
                <a:latin typeface="Arial"/>
                <a:cs typeface="Arial"/>
              </a:rPr>
              <a:t>𝐺	</a:t>
            </a:r>
            <a:r>
              <a:rPr dirty="0" sz="1200" spc="-140">
                <a:latin typeface="Arial Black"/>
                <a:cs typeface="Arial Black"/>
              </a:rPr>
              <a:t>82 </a:t>
            </a:r>
            <a:r>
              <a:rPr dirty="0" sz="1200" spc="65">
                <a:latin typeface="Arial Black"/>
                <a:cs typeface="Arial Black"/>
              </a:rPr>
              <a:t>×</a:t>
            </a:r>
            <a:r>
              <a:rPr dirty="0" sz="1200" spc="-175">
                <a:latin typeface="Arial Black"/>
                <a:cs typeface="Arial Black"/>
              </a:rPr>
              <a:t> </a:t>
            </a:r>
            <a:r>
              <a:rPr dirty="0" sz="1200" spc="-130">
                <a:latin typeface="Arial Black"/>
                <a:cs typeface="Arial Black"/>
              </a:rPr>
              <a:t>10</a:t>
            </a:r>
            <a:r>
              <a:rPr dirty="0" baseline="22875" sz="1275" spc="-195">
                <a:latin typeface="Arial Black"/>
                <a:cs typeface="Arial Black"/>
              </a:rPr>
              <a:t>9</a:t>
            </a:r>
            <a:endParaRPr baseline="22875" sz="1275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0367" y="4637659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 h="0">
                <a:moveTo>
                  <a:pt x="0" y="0"/>
                </a:moveTo>
                <a:lnTo>
                  <a:pt x="667511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87851" y="4515992"/>
            <a:ext cx="1290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 spc="-85">
                <a:latin typeface="Arial Black"/>
                <a:cs typeface="Arial Black"/>
              </a:rPr>
              <a:t> </a:t>
            </a:r>
            <a:r>
              <a:rPr dirty="0" sz="1200" spc="-145">
                <a:latin typeface="Arial Black"/>
                <a:cs typeface="Arial Black"/>
              </a:rPr>
              <a:t>0.00174 </a:t>
            </a:r>
            <a:r>
              <a:rPr dirty="0" sz="1200" spc="-300">
                <a:latin typeface="Arial"/>
                <a:cs typeface="Arial"/>
              </a:rPr>
              <a:t>𝑟𝑎𝑑𝑖𝑎𝑛𝑠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4935092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H.W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5620" y="3609975"/>
            <a:ext cx="932180" cy="563880"/>
          </a:xfrm>
          <a:custGeom>
            <a:avLst/>
            <a:gdLst/>
            <a:ahLst/>
            <a:cxnLst/>
            <a:rect l="l" t="t" r="r" b="b"/>
            <a:pathLst>
              <a:path w="932179" h="563879">
                <a:moveTo>
                  <a:pt x="466089" y="0"/>
                </a:moveTo>
                <a:lnTo>
                  <a:pt x="390484" y="1158"/>
                </a:lnTo>
                <a:lnTo>
                  <a:pt x="318763" y="4512"/>
                </a:lnTo>
                <a:lnTo>
                  <a:pt x="251888" y="9878"/>
                </a:lnTo>
                <a:lnTo>
                  <a:pt x="190816" y="17076"/>
                </a:lnTo>
                <a:lnTo>
                  <a:pt x="136509" y="25923"/>
                </a:lnTo>
                <a:lnTo>
                  <a:pt x="89924" y="36237"/>
                </a:lnTo>
                <a:lnTo>
                  <a:pt x="52021" y="47836"/>
                </a:lnTo>
                <a:lnTo>
                  <a:pt x="6099" y="74158"/>
                </a:lnTo>
                <a:lnTo>
                  <a:pt x="0" y="88519"/>
                </a:lnTo>
                <a:lnTo>
                  <a:pt x="0" y="475361"/>
                </a:lnTo>
                <a:lnTo>
                  <a:pt x="52021" y="516043"/>
                </a:lnTo>
                <a:lnTo>
                  <a:pt x="89924" y="527642"/>
                </a:lnTo>
                <a:lnTo>
                  <a:pt x="136509" y="537956"/>
                </a:lnTo>
                <a:lnTo>
                  <a:pt x="190816" y="546803"/>
                </a:lnTo>
                <a:lnTo>
                  <a:pt x="251888" y="554001"/>
                </a:lnTo>
                <a:lnTo>
                  <a:pt x="318763" y="559367"/>
                </a:lnTo>
                <a:lnTo>
                  <a:pt x="390484" y="562721"/>
                </a:lnTo>
                <a:lnTo>
                  <a:pt x="466089" y="563879"/>
                </a:lnTo>
                <a:lnTo>
                  <a:pt x="541695" y="562721"/>
                </a:lnTo>
                <a:lnTo>
                  <a:pt x="613416" y="559367"/>
                </a:lnTo>
                <a:lnTo>
                  <a:pt x="680291" y="554001"/>
                </a:lnTo>
                <a:lnTo>
                  <a:pt x="741363" y="546803"/>
                </a:lnTo>
                <a:lnTo>
                  <a:pt x="795670" y="537956"/>
                </a:lnTo>
                <a:lnTo>
                  <a:pt x="842255" y="527642"/>
                </a:lnTo>
                <a:lnTo>
                  <a:pt x="880158" y="516043"/>
                </a:lnTo>
                <a:lnTo>
                  <a:pt x="926080" y="489721"/>
                </a:lnTo>
                <a:lnTo>
                  <a:pt x="932179" y="475361"/>
                </a:lnTo>
                <a:lnTo>
                  <a:pt x="932179" y="88519"/>
                </a:lnTo>
                <a:lnTo>
                  <a:pt x="880158" y="47836"/>
                </a:lnTo>
                <a:lnTo>
                  <a:pt x="842255" y="36237"/>
                </a:lnTo>
                <a:lnTo>
                  <a:pt x="795670" y="25923"/>
                </a:lnTo>
                <a:lnTo>
                  <a:pt x="741363" y="17076"/>
                </a:lnTo>
                <a:lnTo>
                  <a:pt x="680291" y="9878"/>
                </a:lnTo>
                <a:lnTo>
                  <a:pt x="613416" y="4512"/>
                </a:lnTo>
                <a:lnTo>
                  <a:pt x="541695" y="1158"/>
                </a:lnTo>
                <a:lnTo>
                  <a:pt x="466089" y="0"/>
                </a:lnTo>
                <a:close/>
              </a:path>
            </a:pathLst>
          </a:custGeom>
          <a:solidFill>
            <a:srgbClr val="E4B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95620" y="3609975"/>
            <a:ext cx="932180" cy="563880"/>
          </a:xfrm>
          <a:custGeom>
            <a:avLst/>
            <a:gdLst/>
            <a:ahLst/>
            <a:cxnLst/>
            <a:rect l="l" t="t" r="r" b="b"/>
            <a:pathLst>
              <a:path w="932179" h="563879">
                <a:moveTo>
                  <a:pt x="466089" y="0"/>
                </a:moveTo>
                <a:lnTo>
                  <a:pt x="390484" y="1158"/>
                </a:lnTo>
                <a:lnTo>
                  <a:pt x="318763" y="4512"/>
                </a:lnTo>
                <a:lnTo>
                  <a:pt x="251888" y="9878"/>
                </a:lnTo>
                <a:lnTo>
                  <a:pt x="190816" y="17076"/>
                </a:lnTo>
                <a:lnTo>
                  <a:pt x="136509" y="25923"/>
                </a:lnTo>
                <a:lnTo>
                  <a:pt x="89924" y="36237"/>
                </a:lnTo>
                <a:lnTo>
                  <a:pt x="52021" y="47836"/>
                </a:lnTo>
                <a:lnTo>
                  <a:pt x="6099" y="74158"/>
                </a:lnTo>
                <a:lnTo>
                  <a:pt x="0" y="88519"/>
                </a:lnTo>
                <a:lnTo>
                  <a:pt x="0" y="475361"/>
                </a:lnTo>
                <a:lnTo>
                  <a:pt x="52021" y="516043"/>
                </a:lnTo>
                <a:lnTo>
                  <a:pt x="89924" y="527642"/>
                </a:lnTo>
                <a:lnTo>
                  <a:pt x="136509" y="537956"/>
                </a:lnTo>
                <a:lnTo>
                  <a:pt x="190816" y="546803"/>
                </a:lnTo>
                <a:lnTo>
                  <a:pt x="251888" y="554001"/>
                </a:lnTo>
                <a:lnTo>
                  <a:pt x="318763" y="559367"/>
                </a:lnTo>
                <a:lnTo>
                  <a:pt x="390484" y="562721"/>
                </a:lnTo>
                <a:lnTo>
                  <a:pt x="466089" y="563879"/>
                </a:lnTo>
                <a:lnTo>
                  <a:pt x="541695" y="562721"/>
                </a:lnTo>
                <a:lnTo>
                  <a:pt x="613416" y="559367"/>
                </a:lnTo>
                <a:lnTo>
                  <a:pt x="680291" y="554001"/>
                </a:lnTo>
                <a:lnTo>
                  <a:pt x="741363" y="546803"/>
                </a:lnTo>
                <a:lnTo>
                  <a:pt x="795670" y="537956"/>
                </a:lnTo>
                <a:lnTo>
                  <a:pt x="842255" y="527642"/>
                </a:lnTo>
                <a:lnTo>
                  <a:pt x="880158" y="516043"/>
                </a:lnTo>
                <a:lnTo>
                  <a:pt x="926080" y="489721"/>
                </a:lnTo>
                <a:lnTo>
                  <a:pt x="932179" y="475361"/>
                </a:lnTo>
                <a:lnTo>
                  <a:pt x="932179" y="88519"/>
                </a:lnTo>
                <a:lnTo>
                  <a:pt x="880158" y="47836"/>
                </a:lnTo>
                <a:lnTo>
                  <a:pt x="842255" y="36237"/>
                </a:lnTo>
                <a:lnTo>
                  <a:pt x="795670" y="25923"/>
                </a:lnTo>
                <a:lnTo>
                  <a:pt x="741363" y="17076"/>
                </a:lnTo>
                <a:lnTo>
                  <a:pt x="680291" y="9878"/>
                </a:lnTo>
                <a:lnTo>
                  <a:pt x="613416" y="4512"/>
                </a:lnTo>
                <a:lnTo>
                  <a:pt x="541695" y="1158"/>
                </a:lnTo>
                <a:lnTo>
                  <a:pt x="4660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95620" y="3698494"/>
            <a:ext cx="932180" cy="88900"/>
          </a:xfrm>
          <a:custGeom>
            <a:avLst/>
            <a:gdLst/>
            <a:ahLst/>
            <a:cxnLst/>
            <a:rect l="l" t="t" r="r" b="b"/>
            <a:pathLst>
              <a:path w="932179" h="88900">
                <a:moveTo>
                  <a:pt x="0" y="0"/>
                </a:moveTo>
                <a:lnTo>
                  <a:pt x="52021" y="40682"/>
                </a:lnTo>
                <a:lnTo>
                  <a:pt x="89924" y="52281"/>
                </a:lnTo>
                <a:lnTo>
                  <a:pt x="136509" y="62595"/>
                </a:lnTo>
                <a:lnTo>
                  <a:pt x="190816" y="71442"/>
                </a:lnTo>
                <a:lnTo>
                  <a:pt x="251888" y="78640"/>
                </a:lnTo>
                <a:lnTo>
                  <a:pt x="318763" y="84006"/>
                </a:lnTo>
                <a:lnTo>
                  <a:pt x="390484" y="87360"/>
                </a:lnTo>
                <a:lnTo>
                  <a:pt x="466089" y="88518"/>
                </a:lnTo>
                <a:lnTo>
                  <a:pt x="541695" y="87360"/>
                </a:lnTo>
                <a:lnTo>
                  <a:pt x="613416" y="84006"/>
                </a:lnTo>
                <a:lnTo>
                  <a:pt x="680291" y="78640"/>
                </a:lnTo>
                <a:lnTo>
                  <a:pt x="741363" y="71442"/>
                </a:lnTo>
                <a:lnTo>
                  <a:pt x="795670" y="62595"/>
                </a:lnTo>
                <a:lnTo>
                  <a:pt x="842255" y="52281"/>
                </a:lnTo>
                <a:lnTo>
                  <a:pt x="880158" y="40682"/>
                </a:lnTo>
                <a:lnTo>
                  <a:pt x="926080" y="14360"/>
                </a:lnTo>
                <a:lnTo>
                  <a:pt x="93217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71159" y="3328034"/>
            <a:ext cx="85725" cy="379095"/>
          </a:xfrm>
          <a:custGeom>
            <a:avLst/>
            <a:gdLst/>
            <a:ahLst/>
            <a:cxnLst/>
            <a:rect l="l" t="t" r="r" b="b"/>
            <a:pathLst>
              <a:path w="85725" h="379095">
                <a:moveTo>
                  <a:pt x="28575" y="293370"/>
                </a:moveTo>
                <a:lnTo>
                  <a:pt x="0" y="293370"/>
                </a:lnTo>
                <a:lnTo>
                  <a:pt x="42925" y="379095"/>
                </a:lnTo>
                <a:lnTo>
                  <a:pt x="78623" y="307594"/>
                </a:lnTo>
                <a:lnTo>
                  <a:pt x="28575" y="307594"/>
                </a:lnTo>
                <a:lnTo>
                  <a:pt x="28575" y="293370"/>
                </a:lnTo>
                <a:close/>
              </a:path>
              <a:path w="85725" h="379095">
                <a:moveTo>
                  <a:pt x="57150" y="0"/>
                </a:moveTo>
                <a:lnTo>
                  <a:pt x="28575" y="0"/>
                </a:lnTo>
                <a:lnTo>
                  <a:pt x="28575" y="307594"/>
                </a:lnTo>
                <a:lnTo>
                  <a:pt x="57150" y="307594"/>
                </a:lnTo>
                <a:lnTo>
                  <a:pt x="57150" y="0"/>
                </a:lnTo>
                <a:close/>
              </a:path>
              <a:path w="85725" h="379095">
                <a:moveTo>
                  <a:pt x="85725" y="293370"/>
                </a:moveTo>
                <a:lnTo>
                  <a:pt x="57150" y="293370"/>
                </a:lnTo>
                <a:lnTo>
                  <a:pt x="57150" y="307594"/>
                </a:lnTo>
                <a:lnTo>
                  <a:pt x="78623" y="307594"/>
                </a:lnTo>
                <a:lnTo>
                  <a:pt x="85725" y="293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74359" y="3764915"/>
            <a:ext cx="76200" cy="24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26759" y="3833495"/>
            <a:ext cx="76200" cy="249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73445" y="3862070"/>
            <a:ext cx="76200" cy="249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31559" y="3852545"/>
            <a:ext cx="76200" cy="249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3959" y="3833495"/>
            <a:ext cx="76200" cy="249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36359" y="3776345"/>
            <a:ext cx="76199" cy="249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27800" y="370712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 h="0">
                <a:moveTo>
                  <a:pt x="0" y="0"/>
                </a:moveTo>
                <a:lnTo>
                  <a:pt x="3327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27800" y="410527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 h="0">
                <a:moveTo>
                  <a:pt x="0" y="0"/>
                </a:moveTo>
                <a:lnTo>
                  <a:pt x="3327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27800" y="4105275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95620" y="4095750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56705" y="3707129"/>
            <a:ext cx="76200" cy="398145"/>
          </a:xfrm>
          <a:custGeom>
            <a:avLst/>
            <a:gdLst/>
            <a:ahLst/>
            <a:cxnLst/>
            <a:rect l="l" t="t" r="r" b="b"/>
            <a:pathLst>
              <a:path w="76200" h="398145">
                <a:moveTo>
                  <a:pt x="31750" y="321945"/>
                </a:moveTo>
                <a:lnTo>
                  <a:pt x="0" y="321945"/>
                </a:lnTo>
                <a:lnTo>
                  <a:pt x="38100" y="398145"/>
                </a:lnTo>
                <a:lnTo>
                  <a:pt x="66675" y="340995"/>
                </a:lnTo>
                <a:lnTo>
                  <a:pt x="34544" y="340995"/>
                </a:lnTo>
                <a:lnTo>
                  <a:pt x="31750" y="338200"/>
                </a:lnTo>
                <a:lnTo>
                  <a:pt x="31750" y="321945"/>
                </a:lnTo>
                <a:close/>
              </a:path>
              <a:path w="76200" h="398145">
                <a:moveTo>
                  <a:pt x="41655" y="57150"/>
                </a:moveTo>
                <a:lnTo>
                  <a:pt x="34544" y="57150"/>
                </a:lnTo>
                <a:lnTo>
                  <a:pt x="31750" y="59944"/>
                </a:lnTo>
                <a:lnTo>
                  <a:pt x="31750" y="338200"/>
                </a:lnTo>
                <a:lnTo>
                  <a:pt x="34544" y="340995"/>
                </a:lnTo>
                <a:lnTo>
                  <a:pt x="41655" y="340995"/>
                </a:lnTo>
                <a:lnTo>
                  <a:pt x="44450" y="338200"/>
                </a:lnTo>
                <a:lnTo>
                  <a:pt x="44450" y="59944"/>
                </a:lnTo>
                <a:lnTo>
                  <a:pt x="41655" y="57150"/>
                </a:lnTo>
                <a:close/>
              </a:path>
              <a:path w="76200" h="398145">
                <a:moveTo>
                  <a:pt x="76200" y="321945"/>
                </a:moveTo>
                <a:lnTo>
                  <a:pt x="44450" y="321945"/>
                </a:lnTo>
                <a:lnTo>
                  <a:pt x="44450" y="338200"/>
                </a:lnTo>
                <a:lnTo>
                  <a:pt x="41655" y="340995"/>
                </a:lnTo>
                <a:lnTo>
                  <a:pt x="66675" y="340995"/>
                </a:lnTo>
                <a:lnTo>
                  <a:pt x="76200" y="321945"/>
                </a:lnTo>
                <a:close/>
              </a:path>
              <a:path w="76200" h="39814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59944"/>
                </a:lnTo>
                <a:lnTo>
                  <a:pt x="34544" y="57150"/>
                </a:lnTo>
                <a:lnTo>
                  <a:pt x="66675" y="57150"/>
                </a:lnTo>
                <a:lnTo>
                  <a:pt x="38100" y="0"/>
                </a:lnTo>
                <a:close/>
              </a:path>
              <a:path w="76200" h="398145">
                <a:moveTo>
                  <a:pt x="66675" y="57150"/>
                </a:moveTo>
                <a:lnTo>
                  <a:pt x="41655" y="57150"/>
                </a:lnTo>
                <a:lnTo>
                  <a:pt x="44450" y="59944"/>
                </a:lnTo>
                <a:lnTo>
                  <a:pt x="44450" y="76200"/>
                </a:lnTo>
                <a:lnTo>
                  <a:pt x="76200" y="76200"/>
                </a:lnTo>
                <a:lnTo>
                  <a:pt x="6667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95620" y="4233545"/>
            <a:ext cx="932180" cy="76200"/>
          </a:xfrm>
          <a:custGeom>
            <a:avLst/>
            <a:gdLst/>
            <a:ahLst/>
            <a:cxnLst/>
            <a:rect l="l" t="t" r="r" b="b"/>
            <a:pathLst>
              <a:path w="9321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59943" y="44450"/>
                </a:lnTo>
                <a:lnTo>
                  <a:pt x="57150" y="41655"/>
                </a:lnTo>
                <a:lnTo>
                  <a:pt x="57150" y="34543"/>
                </a:lnTo>
                <a:lnTo>
                  <a:pt x="59943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32179" h="76200">
                <a:moveTo>
                  <a:pt x="855979" y="0"/>
                </a:moveTo>
                <a:lnTo>
                  <a:pt x="855979" y="76200"/>
                </a:lnTo>
                <a:lnTo>
                  <a:pt x="919479" y="44450"/>
                </a:lnTo>
                <a:lnTo>
                  <a:pt x="872235" y="44450"/>
                </a:lnTo>
                <a:lnTo>
                  <a:pt x="875029" y="41655"/>
                </a:lnTo>
                <a:lnTo>
                  <a:pt x="875029" y="34543"/>
                </a:lnTo>
                <a:lnTo>
                  <a:pt x="872235" y="31750"/>
                </a:lnTo>
                <a:lnTo>
                  <a:pt x="919479" y="31750"/>
                </a:lnTo>
                <a:lnTo>
                  <a:pt x="855979" y="0"/>
                </a:lnTo>
                <a:close/>
              </a:path>
              <a:path w="932179" h="76200">
                <a:moveTo>
                  <a:pt x="76200" y="31750"/>
                </a:moveTo>
                <a:lnTo>
                  <a:pt x="59943" y="31750"/>
                </a:lnTo>
                <a:lnTo>
                  <a:pt x="57150" y="34543"/>
                </a:lnTo>
                <a:lnTo>
                  <a:pt x="57150" y="41655"/>
                </a:lnTo>
                <a:lnTo>
                  <a:pt x="59943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32179" h="76200">
                <a:moveTo>
                  <a:pt x="85597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55979" y="44450"/>
                </a:lnTo>
                <a:lnTo>
                  <a:pt x="855979" y="31750"/>
                </a:lnTo>
                <a:close/>
              </a:path>
              <a:path w="932179" h="76200">
                <a:moveTo>
                  <a:pt x="919479" y="31750"/>
                </a:moveTo>
                <a:lnTo>
                  <a:pt x="872235" y="31750"/>
                </a:lnTo>
                <a:lnTo>
                  <a:pt x="875029" y="34543"/>
                </a:lnTo>
                <a:lnTo>
                  <a:pt x="875029" y="41655"/>
                </a:lnTo>
                <a:lnTo>
                  <a:pt x="872235" y="44450"/>
                </a:lnTo>
                <a:lnTo>
                  <a:pt x="919479" y="44450"/>
                </a:lnTo>
                <a:lnTo>
                  <a:pt x="932179" y="38100"/>
                </a:lnTo>
                <a:lnTo>
                  <a:pt x="91947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847969" y="324929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4650" y="3854322"/>
            <a:ext cx="287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4169" y="4256659"/>
            <a:ext cx="215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2.5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9450" y="5819775"/>
            <a:ext cx="6661150" cy="287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5644" y="7213600"/>
            <a:ext cx="4516120" cy="284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52340" y="8510905"/>
            <a:ext cx="2604770" cy="1547495"/>
          </a:xfrm>
          <a:custGeom>
            <a:avLst/>
            <a:gdLst/>
            <a:ahLst/>
            <a:cxnLst/>
            <a:rect l="l" t="t" r="r" b="b"/>
            <a:pathLst>
              <a:path w="2604770" h="1547495">
                <a:moveTo>
                  <a:pt x="0" y="1547495"/>
                </a:moveTo>
                <a:lnTo>
                  <a:pt x="2604769" y="1547495"/>
                </a:lnTo>
                <a:lnTo>
                  <a:pt x="2604769" y="0"/>
                </a:lnTo>
                <a:lnTo>
                  <a:pt x="0" y="0"/>
                </a:lnTo>
                <a:lnTo>
                  <a:pt x="0" y="1547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20725" y="7482205"/>
            <a:ext cx="4031615" cy="2576195"/>
          </a:xfrm>
          <a:custGeom>
            <a:avLst/>
            <a:gdLst/>
            <a:ahLst/>
            <a:cxnLst/>
            <a:rect l="l" t="t" r="r" b="b"/>
            <a:pathLst>
              <a:path w="4031615" h="2576195">
                <a:moveTo>
                  <a:pt x="4031615" y="2576195"/>
                </a:moveTo>
                <a:lnTo>
                  <a:pt x="4031615" y="0"/>
                </a:lnTo>
                <a:lnTo>
                  <a:pt x="0" y="0"/>
                </a:lnTo>
                <a:lnTo>
                  <a:pt x="0" y="2576195"/>
                </a:lnTo>
                <a:lnTo>
                  <a:pt x="4031615" y="2576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2467102"/>
            <a:ext cx="4787900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1.1.4 Torsional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shear stress an</a:t>
            </a:r>
            <a:r>
              <a:rPr dirty="0" u="heavy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>
                <a:latin typeface="Times New Roman"/>
                <a:cs typeface="Times New Roman"/>
              </a:rPr>
              <a:t>which </a:t>
            </a:r>
            <a:r>
              <a:rPr dirty="0" sz="1200" spc="-5">
                <a:latin typeface="Times New Roman"/>
                <a:cs typeface="Times New Roman"/>
              </a:rPr>
              <a:t>exists </a:t>
            </a:r>
            <a:r>
              <a:rPr dirty="0" sz="1200">
                <a:latin typeface="Times New Roman"/>
                <a:cs typeface="Times New Roman"/>
              </a:rPr>
              <a:t>in rotating members like </a:t>
            </a:r>
            <a:r>
              <a:rPr dirty="0" sz="1200" spc="-5">
                <a:latin typeface="Times New Roman"/>
                <a:cs typeface="Times New Roman"/>
              </a:rPr>
              <a:t>shafts.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denoted </a:t>
            </a:r>
            <a:r>
              <a:rPr dirty="0" sz="1200" spc="10">
                <a:latin typeface="Times New Roman"/>
                <a:cs typeface="Times New Roman"/>
              </a:rPr>
              <a:t>by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600">
                <a:latin typeface="Times New Roman"/>
                <a:cs typeface="Times New Roman"/>
              </a:rPr>
              <a:t>τ</a:t>
            </a:r>
            <a:r>
              <a:rPr dirty="0" baseline="-13227" sz="1575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870" y="3327018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25">
                <a:latin typeface="Arial"/>
                <a:cs typeface="Arial"/>
              </a:rPr>
              <a:t>𝜏</a:t>
            </a:r>
            <a:r>
              <a:rPr dirty="0" baseline="-16339" sz="1275" spc="-337">
                <a:latin typeface="Arial"/>
                <a:cs typeface="Arial"/>
              </a:rPr>
              <a:t>𝑇</a:t>
            </a:r>
            <a:r>
              <a:rPr dirty="0" baseline="-16339" sz="1275" spc="-330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1363" y="3429127"/>
            <a:ext cx="83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90">
                <a:latin typeface="Arial"/>
                <a:cs typeface="Arial"/>
              </a:rPr>
              <a:t>𝐽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9470" y="3448684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 h="0">
                <a:moveTo>
                  <a:pt x="0" y="0"/>
                </a:moveTo>
                <a:lnTo>
                  <a:pt x="39166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66770" y="3211194"/>
            <a:ext cx="1200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600" algn="l"/>
              </a:tabLst>
            </a:pPr>
            <a:r>
              <a:rPr dirty="0" sz="1200" spc="-250">
                <a:latin typeface="Arial"/>
                <a:cs typeface="Arial"/>
              </a:rPr>
              <a:t>𝑇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65">
                <a:latin typeface="Arial Black"/>
                <a:cs typeface="Arial Black"/>
              </a:rPr>
              <a:t>×</a:t>
            </a:r>
            <a:r>
              <a:rPr dirty="0" sz="1200" spc="120">
                <a:latin typeface="Arial Black"/>
                <a:cs typeface="Arial Black"/>
              </a:rPr>
              <a:t> </a:t>
            </a:r>
            <a:r>
              <a:rPr dirty="0" sz="1200" spc="-300">
                <a:latin typeface="Arial"/>
                <a:cs typeface="Arial"/>
              </a:rPr>
              <a:t>𝜌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95">
                <a:latin typeface="Arial"/>
                <a:cs typeface="Arial"/>
              </a:rPr>
              <a:t>𝐴</a:t>
            </a:r>
            <a:r>
              <a:rPr dirty="0" sz="1200" spc="-150">
                <a:latin typeface="Arial"/>
                <a:cs typeface="Arial"/>
              </a:rPr>
              <a:t>𝐵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3090" y="3429127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0">
                <a:latin typeface="Arial"/>
                <a:cs typeface="Arial"/>
              </a:rPr>
              <a:t>𝐿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57878" y="3448684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44466" y="3211194"/>
            <a:ext cx="184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34">
                <a:latin typeface="Arial"/>
                <a:cs typeface="Arial"/>
              </a:rPr>
              <a:t>𝑟</a:t>
            </a:r>
            <a:r>
              <a:rPr dirty="0" sz="1200" spc="-300">
                <a:latin typeface="Arial"/>
                <a:cs typeface="Arial"/>
              </a:rPr>
              <a:t>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7166" y="344868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3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17875" y="3327018"/>
            <a:ext cx="1171575" cy="310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20"/>
              </a:lnSpc>
              <a:spcBef>
                <a:spcPts val="100"/>
              </a:spcBef>
              <a:tabLst>
                <a:tab pos="245745" algn="l"/>
                <a:tab pos="781685" algn="l"/>
                <a:tab pos="1126490" algn="l"/>
              </a:tabLst>
            </a:pPr>
            <a:r>
              <a:rPr dirty="0" sz="1200" spc="-155">
                <a:latin typeface="Arial Black"/>
                <a:cs typeface="Arial Black"/>
              </a:rPr>
              <a:t>,</a:t>
            </a:r>
            <a:r>
              <a:rPr dirty="0" sz="1200" spc="-155">
                <a:latin typeface="Arial Black"/>
                <a:cs typeface="Arial Black"/>
              </a:rPr>
              <a:t>	</a:t>
            </a:r>
            <a:r>
              <a:rPr dirty="0" sz="1200" spc="-245">
                <a:latin typeface="Arial"/>
                <a:cs typeface="Arial"/>
              </a:rPr>
              <a:t>𝛼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>
                <a:latin typeface="Arial Black"/>
                <a:cs typeface="Arial Black"/>
              </a:rPr>
              <a:t>	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>
                <a:latin typeface="Arial Black"/>
                <a:cs typeface="Arial Black"/>
              </a:rPr>
              <a:t>	</a:t>
            </a:r>
            <a:r>
              <a:rPr dirty="0" sz="1200" spc="-155">
                <a:latin typeface="Arial Black"/>
                <a:cs typeface="Arial Black"/>
              </a:rPr>
              <a:t>,</a:t>
            </a:r>
            <a:endParaRPr sz="1200">
              <a:latin typeface="Arial Black"/>
              <a:cs typeface="Arial Black"/>
            </a:endParaRPr>
          </a:p>
          <a:p>
            <a:pPr algn="r" marR="102870">
              <a:lnSpc>
                <a:spcPts val="1120"/>
              </a:lnSpc>
            </a:pPr>
            <a:r>
              <a:rPr dirty="0" sz="1200" spc="-350">
                <a:latin typeface="Arial"/>
                <a:cs typeface="Arial"/>
              </a:rPr>
              <a:t>𝐿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7453" y="3211194"/>
            <a:ext cx="487680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260">
              <a:lnSpc>
                <a:spcPts val="1175"/>
              </a:lnSpc>
              <a:spcBef>
                <a:spcPts val="100"/>
              </a:spcBef>
            </a:pPr>
            <a:r>
              <a:rPr dirty="0" sz="1200" spc="-245">
                <a:latin typeface="Arial"/>
                <a:cs typeface="Arial"/>
              </a:rPr>
              <a:t>𝑇</a:t>
            </a:r>
            <a:r>
              <a:rPr dirty="0" sz="1200" spc="-350">
                <a:latin typeface="Arial"/>
                <a:cs typeface="Arial"/>
              </a:rPr>
              <a:t>𝐿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860"/>
              </a:lnSpc>
            </a:pPr>
            <a:r>
              <a:rPr dirty="0" sz="1200" spc="-225">
                <a:latin typeface="Arial"/>
                <a:cs typeface="Arial"/>
              </a:rPr>
              <a:t>𝜃</a:t>
            </a:r>
            <a:r>
              <a:rPr dirty="0" sz="1200" spc="-200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endParaRPr sz="1200">
              <a:latin typeface="Arial Black"/>
              <a:cs typeface="Arial Black"/>
            </a:endParaRPr>
          </a:p>
          <a:p>
            <a:pPr marL="311150">
              <a:lnSpc>
                <a:spcPts val="1120"/>
              </a:lnSpc>
            </a:pPr>
            <a:r>
              <a:rPr dirty="0" sz="1200" spc="-295">
                <a:latin typeface="Arial"/>
                <a:cs typeface="Arial"/>
              </a:rPr>
              <a:t>𝐺𝐽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9713" y="344868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 h="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0604" y="4531233"/>
            <a:ext cx="1813560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Where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torque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ρ is the density of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shaft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J is </a:t>
            </a:r>
            <a:r>
              <a:rPr dirty="0" sz="1200">
                <a:latin typeface="Times New Roman"/>
                <a:cs typeface="Times New Roman"/>
              </a:rPr>
              <a:t>the moment of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Inertia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r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radius </a:t>
            </a:r>
            <a:r>
              <a:rPr dirty="0" sz="1200">
                <a:latin typeface="Times New Roman"/>
                <a:cs typeface="Times New Roman"/>
              </a:rPr>
              <a:t>of section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5407533"/>
            <a:ext cx="546608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G 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ratio between shear stress </a:t>
            </a:r>
            <a:r>
              <a:rPr dirty="0" sz="1200">
                <a:latin typeface="Times New Roman"/>
                <a:cs typeface="Times New Roman"/>
              </a:rPr>
              <a:t>to shear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strain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A mathematical </a:t>
            </a:r>
            <a:r>
              <a:rPr dirty="0" sz="1200">
                <a:latin typeface="Times New Roman"/>
                <a:cs typeface="Times New Roman"/>
              </a:rPr>
              <a:t>property of the geometry of the </a:t>
            </a:r>
            <a:r>
              <a:rPr dirty="0" sz="1200" spc="-5">
                <a:latin typeface="Times New Roman"/>
                <a:cs typeface="Times New Roman"/>
              </a:rPr>
              <a:t>cross section which </a:t>
            </a:r>
            <a:r>
              <a:rPr dirty="0" sz="1200">
                <a:latin typeface="Times New Roman"/>
                <a:cs typeface="Times New Roman"/>
              </a:rPr>
              <a:t>occurs in the study  of the </a:t>
            </a:r>
            <a:r>
              <a:rPr dirty="0" sz="1200" spc="-5">
                <a:latin typeface="Times New Roman"/>
                <a:cs typeface="Times New Roman"/>
              </a:rPr>
              <a:t>stresses set </a:t>
            </a:r>
            <a:r>
              <a:rPr dirty="0" sz="1200">
                <a:latin typeface="Times New Roman"/>
                <a:cs typeface="Times New Roman"/>
              </a:rPr>
              <a:t>up in a </a:t>
            </a:r>
            <a:r>
              <a:rPr dirty="0" sz="1200" spc="-5">
                <a:latin typeface="Times New Roman"/>
                <a:cs typeface="Times New Roman"/>
              </a:rPr>
              <a:t>circular </a:t>
            </a:r>
            <a:r>
              <a:rPr dirty="0" sz="1200">
                <a:latin typeface="Times New Roman"/>
                <a:cs typeface="Times New Roman"/>
              </a:rPr>
              <a:t>shaft </a:t>
            </a:r>
            <a:r>
              <a:rPr dirty="0" sz="1200" spc="-5">
                <a:latin typeface="Times New Roman"/>
                <a:cs typeface="Times New Roman"/>
              </a:rPr>
              <a:t>subject </a:t>
            </a:r>
            <a:r>
              <a:rPr dirty="0" sz="1200">
                <a:latin typeface="Times New Roman"/>
                <a:cs typeface="Times New Roman"/>
              </a:rPr>
              <a:t>to torsion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polar </a:t>
            </a:r>
            <a:r>
              <a:rPr dirty="0" sz="1200" spc="-5" i="1">
                <a:latin typeface="Times New Roman"/>
                <a:cs typeface="Times New Roman"/>
              </a:rPr>
              <a:t>moment </a:t>
            </a:r>
            <a:r>
              <a:rPr dirty="0" sz="1200" i="1">
                <a:latin typeface="Times New Roman"/>
                <a:cs typeface="Times New Roman"/>
              </a:rPr>
              <a:t>of inertia J</a:t>
            </a:r>
            <a:r>
              <a:rPr dirty="0" sz="1200">
                <a:latin typeface="Times New Roman"/>
                <a:cs typeface="Times New Roman"/>
              </a:rPr>
              <a:t>,  </a:t>
            </a:r>
            <a:r>
              <a:rPr dirty="0" sz="1200" spc="-5">
                <a:latin typeface="Times New Roman"/>
                <a:cs typeface="Times New Roman"/>
              </a:rPr>
              <a:t>defined </a:t>
            </a:r>
            <a:r>
              <a:rPr dirty="0" sz="1200">
                <a:latin typeface="Times New Roman"/>
                <a:cs typeface="Times New Roman"/>
              </a:rPr>
              <a:t>in a </a:t>
            </a:r>
            <a:r>
              <a:rPr dirty="0" sz="1200" spc="-5">
                <a:latin typeface="Times New Roman"/>
                <a:cs typeface="Times New Roman"/>
              </a:rPr>
              <a:t>statics </a:t>
            </a:r>
            <a:r>
              <a:rPr dirty="0" sz="1200">
                <a:latin typeface="Times New Roman"/>
                <a:cs typeface="Times New Roman"/>
              </a:rPr>
              <a:t>course.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included for quick </a:t>
            </a:r>
            <a:r>
              <a:rPr dirty="0" sz="1200" spc="-5">
                <a:latin typeface="Times New Roman"/>
                <a:cs typeface="Times New Roman"/>
              </a:rPr>
              <a:t>reference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Table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(1)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Table (1)properties </a:t>
            </a:r>
            <a:r>
              <a:rPr dirty="0" sz="1200">
                <a:latin typeface="Times New Roman"/>
                <a:cs typeface="Times New Roman"/>
              </a:rPr>
              <a:t>of selective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58154" y="4136390"/>
            <a:ext cx="1906270" cy="13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54445" y="4322445"/>
            <a:ext cx="0" cy="1490980"/>
          </a:xfrm>
          <a:custGeom>
            <a:avLst/>
            <a:gdLst/>
            <a:ahLst/>
            <a:cxnLst/>
            <a:rect l="l" t="t" r="r" b="b"/>
            <a:pathLst>
              <a:path w="0" h="1490979">
                <a:moveTo>
                  <a:pt x="0" y="0"/>
                </a:moveTo>
                <a:lnTo>
                  <a:pt x="0" y="1490979"/>
                </a:lnTo>
              </a:path>
            </a:pathLst>
          </a:custGeom>
          <a:ln w="9525">
            <a:solidFill>
              <a:srgbClr val="FFFFFF"/>
            </a:solidFill>
            <a:prstDash val="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37504" y="5166995"/>
            <a:ext cx="1969135" cy="11430"/>
          </a:xfrm>
          <a:custGeom>
            <a:avLst/>
            <a:gdLst/>
            <a:ahLst/>
            <a:cxnLst/>
            <a:rect l="l" t="t" r="r" b="b"/>
            <a:pathLst>
              <a:path w="1969134" h="11429">
                <a:moveTo>
                  <a:pt x="0" y="0"/>
                </a:moveTo>
                <a:lnTo>
                  <a:pt x="1969135" y="11429"/>
                </a:lnTo>
              </a:path>
            </a:pathLst>
          </a:custGeom>
          <a:ln w="9524">
            <a:solidFill>
              <a:srgbClr val="FFFFFF"/>
            </a:solidFill>
            <a:prstDash val="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54445" y="4368800"/>
            <a:ext cx="516255" cy="798195"/>
          </a:xfrm>
          <a:custGeom>
            <a:avLst/>
            <a:gdLst/>
            <a:ahLst/>
            <a:cxnLst/>
            <a:rect l="l" t="t" r="r" b="b"/>
            <a:pathLst>
              <a:path w="516254" h="798195">
                <a:moveTo>
                  <a:pt x="516254" y="0"/>
                </a:moveTo>
                <a:lnTo>
                  <a:pt x="0" y="79819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3302" y="4426311"/>
            <a:ext cx="400050" cy="107314"/>
          </a:xfrm>
          <a:custGeom>
            <a:avLst/>
            <a:gdLst/>
            <a:ahLst/>
            <a:cxnLst/>
            <a:rect l="l" t="t" r="r" b="b"/>
            <a:pathLst>
              <a:path w="400050" h="107314">
                <a:moveTo>
                  <a:pt x="0" y="43452"/>
                </a:moveTo>
                <a:lnTo>
                  <a:pt x="52138" y="21401"/>
                </a:lnTo>
                <a:lnTo>
                  <a:pt x="104482" y="6965"/>
                </a:lnTo>
                <a:lnTo>
                  <a:pt x="156115" y="0"/>
                </a:lnTo>
                <a:lnTo>
                  <a:pt x="206125" y="359"/>
                </a:lnTo>
                <a:lnTo>
                  <a:pt x="253595" y="7899"/>
                </a:lnTo>
                <a:lnTo>
                  <a:pt x="297612" y="22474"/>
                </a:lnTo>
                <a:lnTo>
                  <a:pt x="337261" y="43938"/>
                </a:lnTo>
                <a:lnTo>
                  <a:pt x="371627" y="72146"/>
                </a:lnTo>
                <a:lnTo>
                  <a:pt x="399796" y="10695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28892" y="4989195"/>
            <a:ext cx="471170" cy="367665"/>
          </a:xfrm>
          <a:custGeom>
            <a:avLst/>
            <a:gdLst/>
            <a:ahLst/>
            <a:cxnLst/>
            <a:rect l="l" t="t" r="r" b="b"/>
            <a:pathLst>
              <a:path w="471170" h="367664">
                <a:moveTo>
                  <a:pt x="397129" y="289559"/>
                </a:moveTo>
                <a:lnTo>
                  <a:pt x="363093" y="367664"/>
                </a:lnTo>
                <a:lnTo>
                  <a:pt x="446024" y="347979"/>
                </a:lnTo>
                <a:lnTo>
                  <a:pt x="434331" y="334009"/>
                </a:lnTo>
                <a:lnTo>
                  <a:pt x="413385" y="334009"/>
                </a:lnTo>
                <a:lnTo>
                  <a:pt x="409321" y="333755"/>
                </a:lnTo>
                <a:lnTo>
                  <a:pt x="404749" y="328421"/>
                </a:lnTo>
                <a:lnTo>
                  <a:pt x="405003" y="324484"/>
                </a:lnTo>
                <a:lnTo>
                  <a:pt x="407670" y="322071"/>
                </a:lnTo>
                <a:lnTo>
                  <a:pt x="417286" y="313644"/>
                </a:lnTo>
                <a:lnTo>
                  <a:pt x="397129" y="289559"/>
                </a:lnTo>
                <a:close/>
              </a:path>
              <a:path w="471170" h="367664">
                <a:moveTo>
                  <a:pt x="417286" y="313644"/>
                </a:moveTo>
                <a:lnTo>
                  <a:pt x="407670" y="322071"/>
                </a:lnTo>
                <a:lnTo>
                  <a:pt x="405003" y="324484"/>
                </a:lnTo>
                <a:lnTo>
                  <a:pt x="404749" y="328421"/>
                </a:lnTo>
                <a:lnTo>
                  <a:pt x="409321" y="333755"/>
                </a:lnTo>
                <a:lnTo>
                  <a:pt x="413385" y="334009"/>
                </a:lnTo>
                <a:lnTo>
                  <a:pt x="416052" y="331596"/>
                </a:lnTo>
                <a:lnTo>
                  <a:pt x="425431" y="323376"/>
                </a:lnTo>
                <a:lnTo>
                  <a:pt x="417286" y="313644"/>
                </a:lnTo>
                <a:close/>
              </a:path>
              <a:path w="471170" h="367664">
                <a:moveTo>
                  <a:pt x="425431" y="323376"/>
                </a:moveTo>
                <a:lnTo>
                  <a:pt x="416052" y="331596"/>
                </a:lnTo>
                <a:lnTo>
                  <a:pt x="413385" y="334009"/>
                </a:lnTo>
                <a:lnTo>
                  <a:pt x="434331" y="334009"/>
                </a:lnTo>
                <a:lnTo>
                  <a:pt x="425431" y="323376"/>
                </a:lnTo>
                <a:close/>
              </a:path>
              <a:path w="471170" h="367664">
                <a:moveTo>
                  <a:pt x="434732" y="312165"/>
                </a:moveTo>
                <a:lnTo>
                  <a:pt x="418973" y="312165"/>
                </a:lnTo>
                <a:lnTo>
                  <a:pt x="418084" y="313054"/>
                </a:lnTo>
                <a:lnTo>
                  <a:pt x="417286" y="313644"/>
                </a:lnTo>
                <a:lnTo>
                  <a:pt x="425431" y="323376"/>
                </a:lnTo>
                <a:lnTo>
                  <a:pt x="427355" y="321690"/>
                </a:lnTo>
                <a:lnTo>
                  <a:pt x="427736" y="321437"/>
                </a:lnTo>
                <a:lnTo>
                  <a:pt x="428243" y="320675"/>
                </a:lnTo>
                <a:lnTo>
                  <a:pt x="434732" y="312165"/>
                </a:lnTo>
                <a:close/>
              </a:path>
              <a:path w="471170" h="367664">
                <a:moveTo>
                  <a:pt x="418337" y="312723"/>
                </a:moveTo>
                <a:lnTo>
                  <a:pt x="417958" y="313054"/>
                </a:lnTo>
                <a:lnTo>
                  <a:pt x="418337" y="312723"/>
                </a:lnTo>
                <a:close/>
              </a:path>
              <a:path w="471170" h="367664">
                <a:moveTo>
                  <a:pt x="418973" y="312165"/>
                </a:moveTo>
                <a:lnTo>
                  <a:pt x="418337" y="312723"/>
                </a:lnTo>
                <a:lnTo>
                  <a:pt x="418084" y="313054"/>
                </a:lnTo>
                <a:lnTo>
                  <a:pt x="418973" y="312165"/>
                </a:lnTo>
                <a:close/>
              </a:path>
              <a:path w="471170" h="367664">
                <a:moveTo>
                  <a:pt x="303769" y="12700"/>
                </a:moveTo>
                <a:lnTo>
                  <a:pt x="216916" y="12700"/>
                </a:lnTo>
                <a:lnTo>
                  <a:pt x="241808" y="13715"/>
                </a:lnTo>
                <a:lnTo>
                  <a:pt x="265938" y="16763"/>
                </a:lnTo>
                <a:lnTo>
                  <a:pt x="311404" y="28193"/>
                </a:lnTo>
                <a:lnTo>
                  <a:pt x="352298" y="46227"/>
                </a:lnTo>
                <a:lnTo>
                  <a:pt x="388112" y="70103"/>
                </a:lnTo>
                <a:lnTo>
                  <a:pt x="417322" y="98932"/>
                </a:lnTo>
                <a:lnTo>
                  <a:pt x="439420" y="131825"/>
                </a:lnTo>
                <a:lnTo>
                  <a:pt x="453136" y="167893"/>
                </a:lnTo>
                <a:lnTo>
                  <a:pt x="457962" y="206628"/>
                </a:lnTo>
                <a:lnTo>
                  <a:pt x="457454" y="218058"/>
                </a:lnTo>
                <a:lnTo>
                  <a:pt x="447675" y="262508"/>
                </a:lnTo>
                <a:lnTo>
                  <a:pt x="425450" y="303402"/>
                </a:lnTo>
                <a:lnTo>
                  <a:pt x="418337" y="312723"/>
                </a:lnTo>
                <a:lnTo>
                  <a:pt x="418973" y="312165"/>
                </a:lnTo>
                <a:lnTo>
                  <a:pt x="434732" y="312165"/>
                </a:lnTo>
                <a:lnTo>
                  <a:pt x="435990" y="310514"/>
                </a:lnTo>
                <a:lnTo>
                  <a:pt x="459613" y="266572"/>
                </a:lnTo>
                <a:lnTo>
                  <a:pt x="470154" y="218566"/>
                </a:lnTo>
                <a:lnTo>
                  <a:pt x="470662" y="206247"/>
                </a:lnTo>
                <a:lnTo>
                  <a:pt x="470408" y="195579"/>
                </a:lnTo>
                <a:lnTo>
                  <a:pt x="462534" y="154304"/>
                </a:lnTo>
                <a:lnTo>
                  <a:pt x="439420" y="107187"/>
                </a:lnTo>
                <a:lnTo>
                  <a:pt x="411988" y="74421"/>
                </a:lnTo>
                <a:lnTo>
                  <a:pt x="377443" y="46608"/>
                </a:lnTo>
                <a:lnTo>
                  <a:pt x="337058" y="24510"/>
                </a:lnTo>
                <a:lnTo>
                  <a:pt x="314960" y="16001"/>
                </a:lnTo>
                <a:lnTo>
                  <a:pt x="303769" y="12700"/>
                </a:lnTo>
                <a:close/>
              </a:path>
              <a:path w="471170" h="367664">
                <a:moveTo>
                  <a:pt x="216662" y="0"/>
                </a:moveTo>
                <a:lnTo>
                  <a:pt x="168529" y="3809"/>
                </a:lnTo>
                <a:lnTo>
                  <a:pt x="122809" y="14731"/>
                </a:lnTo>
                <a:lnTo>
                  <a:pt x="80645" y="32130"/>
                </a:lnTo>
                <a:lnTo>
                  <a:pt x="43053" y="55752"/>
                </a:lnTo>
                <a:lnTo>
                  <a:pt x="11049" y="85216"/>
                </a:lnTo>
                <a:lnTo>
                  <a:pt x="2286" y="95884"/>
                </a:lnTo>
                <a:lnTo>
                  <a:pt x="0" y="98551"/>
                </a:lnTo>
                <a:lnTo>
                  <a:pt x="381" y="102615"/>
                </a:lnTo>
                <a:lnTo>
                  <a:pt x="3048" y="104775"/>
                </a:lnTo>
                <a:lnTo>
                  <a:pt x="5715" y="107060"/>
                </a:lnTo>
                <a:lnTo>
                  <a:pt x="9779" y="106679"/>
                </a:lnTo>
                <a:lnTo>
                  <a:pt x="11937" y="104012"/>
                </a:lnTo>
                <a:lnTo>
                  <a:pt x="20828" y="93344"/>
                </a:lnTo>
                <a:lnTo>
                  <a:pt x="51054" y="65785"/>
                </a:lnTo>
                <a:lnTo>
                  <a:pt x="86741" y="43306"/>
                </a:lnTo>
                <a:lnTo>
                  <a:pt x="127000" y="26669"/>
                </a:lnTo>
                <a:lnTo>
                  <a:pt x="170815" y="16255"/>
                </a:lnTo>
                <a:lnTo>
                  <a:pt x="216916" y="12700"/>
                </a:lnTo>
                <a:lnTo>
                  <a:pt x="303769" y="12700"/>
                </a:lnTo>
                <a:lnTo>
                  <a:pt x="291719" y="9143"/>
                </a:lnTo>
                <a:lnTo>
                  <a:pt x="267462" y="4190"/>
                </a:lnTo>
                <a:lnTo>
                  <a:pt x="242316" y="114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40958" y="4209415"/>
            <a:ext cx="468630" cy="170180"/>
          </a:xfrm>
          <a:custGeom>
            <a:avLst/>
            <a:gdLst/>
            <a:ahLst/>
            <a:cxnLst/>
            <a:rect l="l" t="t" r="r" b="b"/>
            <a:pathLst>
              <a:path w="468629" h="170179">
                <a:moveTo>
                  <a:pt x="248284" y="0"/>
                </a:moveTo>
                <a:lnTo>
                  <a:pt x="204850" y="3048"/>
                </a:lnTo>
                <a:lnTo>
                  <a:pt x="163575" y="11811"/>
                </a:lnTo>
                <a:lnTo>
                  <a:pt x="125221" y="26035"/>
                </a:lnTo>
                <a:lnTo>
                  <a:pt x="90296" y="44958"/>
                </a:lnTo>
                <a:lnTo>
                  <a:pt x="59816" y="68452"/>
                </a:lnTo>
                <a:lnTo>
                  <a:pt x="23494" y="111125"/>
                </a:lnTo>
                <a:lnTo>
                  <a:pt x="1142" y="160527"/>
                </a:lnTo>
                <a:lnTo>
                  <a:pt x="0" y="163830"/>
                </a:lnTo>
                <a:lnTo>
                  <a:pt x="1777" y="167512"/>
                </a:lnTo>
                <a:lnTo>
                  <a:pt x="5079" y="168529"/>
                </a:lnTo>
                <a:lnTo>
                  <a:pt x="8508" y="169672"/>
                </a:lnTo>
                <a:lnTo>
                  <a:pt x="12064" y="167894"/>
                </a:lnTo>
                <a:lnTo>
                  <a:pt x="13207" y="164592"/>
                </a:lnTo>
                <a:lnTo>
                  <a:pt x="18795" y="147827"/>
                </a:lnTo>
                <a:lnTo>
                  <a:pt x="25907" y="132207"/>
                </a:lnTo>
                <a:lnTo>
                  <a:pt x="55879" y="90043"/>
                </a:lnTo>
                <a:lnTo>
                  <a:pt x="97536" y="55372"/>
                </a:lnTo>
                <a:lnTo>
                  <a:pt x="148843" y="30099"/>
                </a:lnTo>
                <a:lnTo>
                  <a:pt x="186943" y="19050"/>
                </a:lnTo>
                <a:lnTo>
                  <a:pt x="227583" y="13462"/>
                </a:lnTo>
                <a:lnTo>
                  <a:pt x="248792" y="12700"/>
                </a:lnTo>
                <a:lnTo>
                  <a:pt x="335864" y="12700"/>
                </a:lnTo>
                <a:lnTo>
                  <a:pt x="333501" y="11937"/>
                </a:lnTo>
                <a:lnTo>
                  <a:pt x="317118" y="7620"/>
                </a:lnTo>
                <a:lnTo>
                  <a:pt x="300354" y="4318"/>
                </a:lnTo>
                <a:lnTo>
                  <a:pt x="283209" y="1905"/>
                </a:lnTo>
                <a:lnTo>
                  <a:pt x="265938" y="508"/>
                </a:lnTo>
                <a:lnTo>
                  <a:pt x="248284" y="0"/>
                </a:lnTo>
                <a:close/>
              </a:path>
              <a:path w="468629" h="170179">
                <a:moveTo>
                  <a:pt x="410139" y="64528"/>
                </a:moveTo>
                <a:lnTo>
                  <a:pt x="388112" y="85344"/>
                </a:lnTo>
                <a:lnTo>
                  <a:pt x="468121" y="114554"/>
                </a:lnTo>
                <a:lnTo>
                  <a:pt x="456301" y="75437"/>
                </a:lnTo>
                <a:lnTo>
                  <a:pt x="423037" y="75437"/>
                </a:lnTo>
                <a:lnTo>
                  <a:pt x="420369" y="73279"/>
                </a:lnTo>
                <a:lnTo>
                  <a:pt x="410139" y="64528"/>
                </a:lnTo>
                <a:close/>
              </a:path>
              <a:path w="468629" h="170179">
                <a:moveTo>
                  <a:pt x="419492" y="55690"/>
                </a:moveTo>
                <a:lnTo>
                  <a:pt x="410139" y="64528"/>
                </a:lnTo>
                <a:lnTo>
                  <a:pt x="420369" y="73279"/>
                </a:lnTo>
                <a:lnTo>
                  <a:pt x="423037" y="75437"/>
                </a:lnTo>
                <a:lnTo>
                  <a:pt x="427100" y="75184"/>
                </a:lnTo>
                <a:lnTo>
                  <a:pt x="431672" y="69850"/>
                </a:lnTo>
                <a:lnTo>
                  <a:pt x="431291" y="65786"/>
                </a:lnTo>
                <a:lnTo>
                  <a:pt x="419492" y="55690"/>
                </a:lnTo>
                <a:close/>
              </a:path>
              <a:path w="468629" h="170179">
                <a:moveTo>
                  <a:pt x="443484" y="33020"/>
                </a:moveTo>
                <a:lnTo>
                  <a:pt x="419492" y="55690"/>
                </a:lnTo>
                <a:lnTo>
                  <a:pt x="431291" y="65786"/>
                </a:lnTo>
                <a:lnTo>
                  <a:pt x="431672" y="69850"/>
                </a:lnTo>
                <a:lnTo>
                  <a:pt x="427100" y="75184"/>
                </a:lnTo>
                <a:lnTo>
                  <a:pt x="423037" y="75437"/>
                </a:lnTo>
                <a:lnTo>
                  <a:pt x="456301" y="75437"/>
                </a:lnTo>
                <a:lnTo>
                  <a:pt x="443484" y="33020"/>
                </a:lnTo>
                <a:close/>
              </a:path>
              <a:path w="468629" h="170179">
                <a:moveTo>
                  <a:pt x="400176" y="56007"/>
                </a:moveTo>
                <a:lnTo>
                  <a:pt x="410139" y="64528"/>
                </a:lnTo>
                <a:lnTo>
                  <a:pt x="418620" y="56514"/>
                </a:lnTo>
                <a:lnTo>
                  <a:pt x="401065" y="56514"/>
                </a:lnTo>
                <a:lnTo>
                  <a:pt x="400176" y="56007"/>
                </a:lnTo>
                <a:close/>
              </a:path>
              <a:path w="468629" h="170179">
                <a:moveTo>
                  <a:pt x="335864" y="12700"/>
                </a:moveTo>
                <a:lnTo>
                  <a:pt x="248792" y="12700"/>
                </a:lnTo>
                <a:lnTo>
                  <a:pt x="265556" y="13208"/>
                </a:lnTo>
                <a:lnTo>
                  <a:pt x="282193" y="14605"/>
                </a:lnTo>
                <a:lnTo>
                  <a:pt x="330200" y="24257"/>
                </a:lnTo>
                <a:lnTo>
                  <a:pt x="374522" y="41275"/>
                </a:lnTo>
                <a:lnTo>
                  <a:pt x="401065" y="56514"/>
                </a:lnTo>
                <a:lnTo>
                  <a:pt x="418620" y="56514"/>
                </a:lnTo>
                <a:lnTo>
                  <a:pt x="419492" y="55690"/>
                </a:lnTo>
                <a:lnTo>
                  <a:pt x="408432" y="46227"/>
                </a:lnTo>
                <a:lnTo>
                  <a:pt x="408177" y="46100"/>
                </a:lnTo>
                <a:lnTo>
                  <a:pt x="407923" y="45847"/>
                </a:lnTo>
                <a:lnTo>
                  <a:pt x="407669" y="45720"/>
                </a:lnTo>
                <a:lnTo>
                  <a:pt x="393953" y="37337"/>
                </a:lnTo>
                <a:lnTo>
                  <a:pt x="379730" y="29718"/>
                </a:lnTo>
                <a:lnTo>
                  <a:pt x="364870" y="22987"/>
                </a:lnTo>
                <a:lnTo>
                  <a:pt x="349250" y="17018"/>
                </a:lnTo>
                <a:lnTo>
                  <a:pt x="335864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19850" y="4212463"/>
            <a:ext cx="351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125" algn="l"/>
              </a:tabLst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θ	</a:t>
            </a:r>
            <a:r>
              <a:rPr dirty="0" sz="1200">
                <a:latin typeface="Times New Roman"/>
                <a:cs typeface="Times New Roman"/>
              </a:rPr>
              <a:t>ω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4150" y="4918328"/>
            <a:ext cx="11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12795" y="4215765"/>
            <a:ext cx="1071880" cy="996950"/>
          </a:xfrm>
          <a:custGeom>
            <a:avLst/>
            <a:gdLst/>
            <a:ahLst/>
            <a:cxnLst/>
            <a:rect l="l" t="t" r="r" b="b"/>
            <a:pathLst>
              <a:path w="1071879" h="996950">
                <a:moveTo>
                  <a:pt x="1071879" y="0"/>
                </a:moveTo>
                <a:lnTo>
                  <a:pt x="267969" y="0"/>
                </a:lnTo>
                <a:lnTo>
                  <a:pt x="0" y="996950"/>
                </a:lnTo>
                <a:lnTo>
                  <a:pt x="803909" y="996950"/>
                </a:lnTo>
                <a:lnTo>
                  <a:pt x="10718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2795" y="4215765"/>
            <a:ext cx="1071880" cy="996950"/>
          </a:xfrm>
          <a:custGeom>
            <a:avLst/>
            <a:gdLst/>
            <a:ahLst/>
            <a:cxnLst/>
            <a:rect l="l" t="t" r="r" b="b"/>
            <a:pathLst>
              <a:path w="1071879" h="996950">
                <a:moveTo>
                  <a:pt x="267969" y="0"/>
                </a:moveTo>
                <a:lnTo>
                  <a:pt x="0" y="996950"/>
                </a:lnTo>
                <a:lnTo>
                  <a:pt x="803909" y="996950"/>
                </a:lnTo>
                <a:lnTo>
                  <a:pt x="1071879" y="0"/>
                </a:lnTo>
                <a:lnTo>
                  <a:pt x="26796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93465" y="4415790"/>
            <a:ext cx="1705610" cy="698500"/>
          </a:xfrm>
          <a:custGeom>
            <a:avLst/>
            <a:gdLst/>
            <a:ahLst/>
            <a:cxnLst/>
            <a:rect l="l" t="t" r="r" b="b"/>
            <a:pathLst>
              <a:path w="1705610" h="698500">
                <a:moveTo>
                  <a:pt x="1422781" y="0"/>
                </a:moveTo>
                <a:lnTo>
                  <a:pt x="282829" y="0"/>
                </a:lnTo>
                <a:lnTo>
                  <a:pt x="241032" y="3786"/>
                </a:lnTo>
                <a:lnTo>
                  <a:pt x="201141" y="14784"/>
                </a:lnTo>
                <a:lnTo>
                  <a:pt x="163592" y="32455"/>
                </a:lnTo>
                <a:lnTo>
                  <a:pt x="128822" y="56259"/>
                </a:lnTo>
                <a:lnTo>
                  <a:pt x="97269" y="85655"/>
                </a:lnTo>
                <a:lnTo>
                  <a:pt x="69370" y="120105"/>
                </a:lnTo>
                <a:lnTo>
                  <a:pt x="45563" y="159067"/>
                </a:lnTo>
                <a:lnTo>
                  <a:pt x="26285" y="202003"/>
                </a:lnTo>
                <a:lnTo>
                  <a:pt x="11974" y="248371"/>
                </a:lnTo>
                <a:lnTo>
                  <a:pt x="3066" y="297634"/>
                </a:lnTo>
                <a:lnTo>
                  <a:pt x="0" y="349250"/>
                </a:lnTo>
                <a:lnTo>
                  <a:pt x="3066" y="400865"/>
                </a:lnTo>
                <a:lnTo>
                  <a:pt x="11974" y="450128"/>
                </a:lnTo>
                <a:lnTo>
                  <a:pt x="26285" y="496496"/>
                </a:lnTo>
                <a:lnTo>
                  <a:pt x="45563" y="539432"/>
                </a:lnTo>
                <a:lnTo>
                  <a:pt x="69370" y="578394"/>
                </a:lnTo>
                <a:lnTo>
                  <a:pt x="97269" y="612844"/>
                </a:lnTo>
                <a:lnTo>
                  <a:pt x="128822" y="642240"/>
                </a:lnTo>
                <a:lnTo>
                  <a:pt x="163592" y="666044"/>
                </a:lnTo>
                <a:lnTo>
                  <a:pt x="201141" y="683715"/>
                </a:lnTo>
                <a:lnTo>
                  <a:pt x="241032" y="694713"/>
                </a:lnTo>
                <a:lnTo>
                  <a:pt x="282829" y="698500"/>
                </a:lnTo>
                <a:lnTo>
                  <a:pt x="1422781" y="698500"/>
                </a:lnTo>
                <a:lnTo>
                  <a:pt x="1464577" y="694713"/>
                </a:lnTo>
                <a:lnTo>
                  <a:pt x="1504468" y="683715"/>
                </a:lnTo>
                <a:lnTo>
                  <a:pt x="1542017" y="666044"/>
                </a:lnTo>
                <a:lnTo>
                  <a:pt x="1576787" y="642240"/>
                </a:lnTo>
                <a:lnTo>
                  <a:pt x="1608340" y="612844"/>
                </a:lnTo>
                <a:lnTo>
                  <a:pt x="1636239" y="578394"/>
                </a:lnTo>
                <a:lnTo>
                  <a:pt x="1660046" y="539432"/>
                </a:lnTo>
                <a:lnTo>
                  <a:pt x="1679324" y="496496"/>
                </a:lnTo>
                <a:lnTo>
                  <a:pt x="1693635" y="450128"/>
                </a:lnTo>
                <a:lnTo>
                  <a:pt x="1702543" y="400865"/>
                </a:lnTo>
                <a:lnTo>
                  <a:pt x="1705610" y="349250"/>
                </a:lnTo>
                <a:lnTo>
                  <a:pt x="1702543" y="297634"/>
                </a:lnTo>
                <a:lnTo>
                  <a:pt x="1693635" y="248371"/>
                </a:lnTo>
                <a:lnTo>
                  <a:pt x="1679324" y="202003"/>
                </a:lnTo>
                <a:lnTo>
                  <a:pt x="1660046" y="159067"/>
                </a:lnTo>
                <a:lnTo>
                  <a:pt x="1636239" y="120105"/>
                </a:lnTo>
                <a:lnTo>
                  <a:pt x="1608340" y="85655"/>
                </a:lnTo>
                <a:lnTo>
                  <a:pt x="1576787" y="56259"/>
                </a:lnTo>
                <a:lnTo>
                  <a:pt x="1542017" y="32455"/>
                </a:lnTo>
                <a:lnTo>
                  <a:pt x="1504468" y="14784"/>
                </a:lnTo>
                <a:lnTo>
                  <a:pt x="1464577" y="3786"/>
                </a:lnTo>
                <a:lnTo>
                  <a:pt x="1422781" y="0"/>
                </a:lnTo>
                <a:close/>
              </a:path>
            </a:pathLst>
          </a:custGeom>
          <a:solidFill>
            <a:srgbClr val="C2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93465" y="4415790"/>
            <a:ext cx="1705610" cy="698500"/>
          </a:xfrm>
          <a:custGeom>
            <a:avLst/>
            <a:gdLst/>
            <a:ahLst/>
            <a:cxnLst/>
            <a:rect l="l" t="t" r="r" b="b"/>
            <a:pathLst>
              <a:path w="1705610" h="698500">
                <a:moveTo>
                  <a:pt x="1705610" y="349250"/>
                </a:moveTo>
                <a:lnTo>
                  <a:pt x="1702543" y="400865"/>
                </a:lnTo>
                <a:lnTo>
                  <a:pt x="1693635" y="450128"/>
                </a:lnTo>
                <a:lnTo>
                  <a:pt x="1679324" y="496496"/>
                </a:lnTo>
                <a:lnTo>
                  <a:pt x="1660046" y="539432"/>
                </a:lnTo>
                <a:lnTo>
                  <a:pt x="1636239" y="578394"/>
                </a:lnTo>
                <a:lnTo>
                  <a:pt x="1608340" y="612844"/>
                </a:lnTo>
                <a:lnTo>
                  <a:pt x="1576787" y="642240"/>
                </a:lnTo>
                <a:lnTo>
                  <a:pt x="1542017" y="666044"/>
                </a:lnTo>
                <a:lnTo>
                  <a:pt x="1504468" y="683715"/>
                </a:lnTo>
                <a:lnTo>
                  <a:pt x="1464577" y="694713"/>
                </a:lnTo>
                <a:lnTo>
                  <a:pt x="1422781" y="698500"/>
                </a:lnTo>
                <a:lnTo>
                  <a:pt x="282829" y="698500"/>
                </a:lnTo>
                <a:lnTo>
                  <a:pt x="241032" y="694713"/>
                </a:lnTo>
                <a:lnTo>
                  <a:pt x="201141" y="683715"/>
                </a:lnTo>
                <a:lnTo>
                  <a:pt x="163592" y="666044"/>
                </a:lnTo>
                <a:lnTo>
                  <a:pt x="128822" y="642240"/>
                </a:lnTo>
                <a:lnTo>
                  <a:pt x="97269" y="612844"/>
                </a:lnTo>
                <a:lnTo>
                  <a:pt x="69370" y="578394"/>
                </a:lnTo>
                <a:lnTo>
                  <a:pt x="45563" y="539432"/>
                </a:lnTo>
                <a:lnTo>
                  <a:pt x="26285" y="496496"/>
                </a:lnTo>
                <a:lnTo>
                  <a:pt x="11974" y="450128"/>
                </a:lnTo>
                <a:lnTo>
                  <a:pt x="3066" y="400865"/>
                </a:lnTo>
                <a:lnTo>
                  <a:pt x="0" y="349250"/>
                </a:lnTo>
                <a:lnTo>
                  <a:pt x="3066" y="297634"/>
                </a:lnTo>
                <a:lnTo>
                  <a:pt x="11974" y="248371"/>
                </a:lnTo>
                <a:lnTo>
                  <a:pt x="26285" y="202003"/>
                </a:lnTo>
                <a:lnTo>
                  <a:pt x="45563" y="159067"/>
                </a:lnTo>
                <a:lnTo>
                  <a:pt x="69370" y="120105"/>
                </a:lnTo>
                <a:lnTo>
                  <a:pt x="97269" y="85655"/>
                </a:lnTo>
                <a:lnTo>
                  <a:pt x="128822" y="56259"/>
                </a:lnTo>
                <a:lnTo>
                  <a:pt x="163592" y="32455"/>
                </a:lnTo>
                <a:lnTo>
                  <a:pt x="201141" y="14784"/>
                </a:lnTo>
                <a:lnTo>
                  <a:pt x="241032" y="3786"/>
                </a:lnTo>
                <a:lnTo>
                  <a:pt x="282829" y="0"/>
                </a:lnTo>
                <a:lnTo>
                  <a:pt x="1422781" y="0"/>
                </a:lnTo>
                <a:lnTo>
                  <a:pt x="1464577" y="3786"/>
                </a:lnTo>
                <a:lnTo>
                  <a:pt x="1504468" y="14784"/>
                </a:lnTo>
                <a:lnTo>
                  <a:pt x="1542017" y="32455"/>
                </a:lnTo>
                <a:lnTo>
                  <a:pt x="1576787" y="56259"/>
                </a:lnTo>
                <a:lnTo>
                  <a:pt x="1608340" y="85655"/>
                </a:lnTo>
                <a:lnTo>
                  <a:pt x="1636239" y="120105"/>
                </a:lnTo>
                <a:lnTo>
                  <a:pt x="1660046" y="159067"/>
                </a:lnTo>
                <a:lnTo>
                  <a:pt x="1679324" y="202003"/>
                </a:lnTo>
                <a:lnTo>
                  <a:pt x="1693635" y="248371"/>
                </a:lnTo>
                <a:lnTo>
                  <a:pt x="1702543" y="297634"/>
                </a:lnTo>
                <a:lnTo>
                  <a:pt x="1705610" y="349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33544" y="4415790"/>
            <a:ext cx="283210" cy="698500"/>
          </a:xfrm>
          <a:custGeom>
            <a:avLst/>
            <a:gdLst/>
            <a:ahLst/>
            <a:cxnLst/>
            <a:rect l="l" t="t" r="r" b="b"/>
            <a:pathLst>
              <a:path w="283210" h="698500">
                <a:moveTo>
                  <a:pt x="282701" y="698500"/>
                </a:moveTo>
                <a:lnTo>
                  <a:pt x="240937" y="694713"/>
                </a:lnTo>
                <a:lnTo>
                  <a:pt x="201071" y="683715"/>
                </a:lnTo>
                <a:lnTo>
                  <a:pt x="163543" y="666044"/>
                </a:lnTo>
                <a:lnTo>
                  <a:pt x="128789" y="642240"/>
                </a:lnTo>
                <a:lnTo>
                  <a:pt x="97248" y="612844"/>
                </a:lnTo>
                <a:lnTo>
                  <a:pt x="69358" y="578394"/>
                </a:lnTo>
                <a:lnTo>
                  <a:pt x="45557" y="539432"/>
                </a:lnTo>
                <a:lnTo>
                  <a:pt x="26282" y="496496"/>
                </a:lnTo>
                <a:lnTo>
                  <a:pt x="11973" y="450128"/>
                </a:lnTo>
                <a:lnTo>
                  <a:pt x="3066" y="400865"/>
                </a:lnTo>
                <a:lnTo>
                  <a:pt x="0" y="349250"/>
                </a:lnTo>
                <a:lnTo>
                  <a:pt x="3066" y="297634"/>
                </a:lnTo>
                <a:lnTo>
                  <a:pt x="11973" y="248371"/>
                </a:lnTo>
                <a:lnTo>
                  <a:pt x="26282" y="202003"/>
                </a:lnTo>
                <a:lnTo>
                  <a:pt x="45557" y="159067"/>
                </a:lnTo>
                <a:lnTo>
                  <a:pt x="69358" y="120105"/>
                </a:lnTo>
                <a:lnTo>
                  <a:pt x="97248" y="85655"/>
                </a:lnTo>
                <a:lnTo>
                  <a:pt x="128789" y="56259"/>
                </a:lnTo>
                <a:lnTo>
                  <a:pt x="163543" y="32455"/>
                </a:lnTo>
                <a:lnTo>
                  <a:pt x="201071" y="14784"/>
                </a:lnTo>
                <a:lnTo>
                  <a:pt x="240937" y="3786"/>
                </a:lnTo>
                <a:lnTo>
                  <a:pt x="2827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94275" y="4415790"/>
            <a:ext cx="49530" cy="360680"/>
          </a:xfrm>
          <a:custGeom>
            <a:avLst/>
            <a:gdLst/>
            <a:ahLst/>
            <a:cxnLst/>
            <a:rect l="l" t="t" r="r" b="b"/>
            <a:pathLst>
              <a:path w="49529" h="360679">
                <a:moveTo>
                  <a:pt x="49529" y="36068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63770" y="4650740"/>
            <a:ext cx="280035" cy="125730"/>
          </a:xfrm>
          <a:custGeom>
            <a:avLst/>
            <a:gdLst/>
            <a:ahLst/>
            <a:cxnLst/>
            <a:rect l="l" t="t" r="r" b="b"/>
            <a:pathLst>
              <a:path w="280035" h="125729">
                <a:moveTo>
                  <a:pt x="280034" y="12573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34740" y="4415790"/>
            <a:ext cx="1318260" cy="171450"/>
          </a:xfrm>
          <a:custGeom>
            <a:avLst/>
            <a:gdLst/>
            <a:ahLst/>
            <a:cxnLst/>
            <a:rect l="l" t="t" r="r" b="b"/>
            <a:pathLst>
              <a:path w="1318260" h="171450">
                <a:moveTo>
                  <a:pt x="1318260" y="0"/>
                </a:moveTo>
                <a:lnTo>
                  <a:pt x="0" y="171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4740" y="4587240"/>
            <a:ext cx="1129030" cy="63500"/>
          </a:xfrm>
          <a:custGeom>
            <a:avLst/>
            <a:gdLst/>
            <a:ahLst/>
            <a:cxnLst/>
            <a:rect l="l" t="t" r="r" b="b"/>
            <a:pathLst>
              <a:path w="1129029" h="63500">
                <a:moveTo>
                  <a:pt x="112903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43678" y="4316729"/>
            <a:ext cx="369570" cy="798830"/>
          </a:xfrm>
          <a:custGeom>
            <a:avLst/>
            <a:gdLst/>
            <a:ahLst/>
            <a:cxnLst/>
            <a:rect l="l" t="t" r="r" b="b"/>
            <a:pathLst>
              <a:path w="369570" h="798829">
                <a:moveTo>
                  <a:pt x="256412" y="714883"/>
                </a:moveTo>
                <a:lnTo>
                  <a:pt x="241681" y="798830"/>
                </a:lnTo>
                <a:lnTo>
                  <a:pt x="317754" y="760222"/>
                </a:lnTo>
                <a:lnTo>
                  <a:pt x="305726" y="751332"/>
                </a:lnTo>
                <a:lnTo>
                  <a:pt x="284734" y="751332"/>
                </a:lnTo>
                <a:lnTo>
                  <a:pt x="274320" y="744220"/>
                </a:lnTo>
                <a:lnTo>
                  <a:pt x="281604" y="733502"/>
                </a:lnTo>
                <a:lnTo>
                  <a:pt x="256412" y="714883"/>
                </a:lnTo>
                <a:close/>
              </a:path>
              <a:path w="369570" h="798829">
                <a:moveTo>
                  <a:pt x="281604" y="733502"/>
                </a:moveTo>
                <a:lnTo>
                  <a:pt x="274320" y="744220"/>
                </a:lnTo>
                <a:lnTo>
                  <a:pt x="284734" y="751332"/>
                </a:lnTo>
                <a:lnTo>
                  <a:pt x="291735" y="740990"/>
                </a:lnTo>
                <a:lnTo>
                  <a:pt x="281604" y="733502"/>
                </a:lnTo>
                <a:close/>
              </a:path>
              <a:path w="369570" h="798829">
                <a:moveTo>
                  <a:pt x="291735" y="740990"/>
                </a:moveTo>
                <a:lnTo>
                  <a:pt x="284734" y="751332"/>
                </a:lnTo>
                <a:lnTo>
                  <a:pt x="305726" y="751332"/>
                </a:lnTo>
                <a:lnTo>
                  <a:pt x="291735" y="740990"/>
                </a:lnTo>
                <a:close/>
              </a:path>
              <a:path w="369570" h="798829">
                <a:moveTo>
                  <a:pt x="381" y="0"/>
                </a:moveTo>
                <a:lnTo>
                  <a:pt x="0" y="12700"/>
                </a:lnTo>
                <a:lnTo>
                  <a:pt x="18669" y="13335"/>
                </a:lnTo>
                <a:lnTo>
                  <a:pt x="36575" y="15112"/>
                </a:lnTo>
                <a:lnTo>
                  <a:pt x="89026" y="26797"/>
                </a:lnTo>
                <a:lnTo>
                  <a:pt x="138430" y="47752"/>
                </a:lnTo>
                <a:lnTo>
                  <a:pt x="184531" y="77216"/>
                </a:lnTo>
                <a:lnTo>
                  <a:pt x="226313" y="114554"/>
                </a:lnTo>
                <a:lnTo>
                  <a:pt x="251587" y="143383"/>
                </a:lnTo>
                <a:lnTo>
                  <a:pt x="274700" y="175133"/>
                </a:lnTo>
                <a:lnTo>
                  <a:pt x="295275" y="209677"/>
                </a:lnTo>
                <a:lnTo>
                  <a:pt x="313182" y="246634"/>
                </a:lnTo>
                <a:lnTo>
                  <a:pt x="328295" y="285750"/>
                </a:lnTo>
                <a:lnTo>
                  <a:pt x="340233" y="327025"/>
                </a:lnTo>
                <a:lnTo>
                  <a:pt x="349123" y="370078"/>
                </a:lnTo>
                <a:lnTo>
                  <a:pt x="354457" y="414528"/>
                </a:lnTo>
                <a:lnTo>
                  <a:pt x="356362" y="460502"/>
                </a:lnTo>
                <a:lnTo>
                  <a:pt x="355837" y="484632"/>
                </a:lnTo>
                <a:lnTo>
                  <a:pt x="351789" y="531495"/>
                </a:lnTo>
                <a:lnTo>
                  <a:pt x="343916" y="577596"/>
                </a:lnTo>
                <a:lnTo>
                  <a:pt x="332232" y="622173"/>
                </a:lnTo>
                <a:lnTo>
                  <a:pt x="316992" y="664845"/>
                </a:lnTo>
                <a:lnTo>
                  <a:pt x="298196" y="705358"/>
                </a:lnTo>
                <a:lnTo>
                  <a:pt x="281604" y="733502"/>
                </a:lnTo>
                <a:lnTo>
                  <a:pt x="291735" y="740990"/>
                </a:lnTo>
                <a:lnTo>
                  <a:pt x="319659" y="690499"/>
                </a:lnTo>
                <a:lnTo>
                  <a:pt x="337058" y="647827"/>
                </a:lnTo>
                <a:lnTo>
                  <a:pt x="350900" y="602996"/>
                </a:lnTo>
                <a:lnTo>
                  <a:pt x="360934" y="556641"/>
                </a:lnTo>
                <a:lnTo>
                  <a:pt x="367030" y="508889"/>
                </a:lnTo>
                <a:lnTo>
                  <a:pt x="369062" y="460248"/>
                </a:lnTo>
                <a:lnTo>
                  <a:pt x="368554" y="436625"/>
                </a:lnTo>
                <a:lnTo>
                  <a:pt x="364871" y="390271"/>
                </a:lnTo>
                <a:lnTo>
                  <a:pt x="357505" y="345440"/>
                </a:lnTo>
                <a:lnTo>
                  <a:pt x="346710" y="302260"/>
                </a:lnTo>
                <a:lnTo>
                  <a:pt x="332867" y="261112"/>
                </a:lnTo>
                <a:lnTo>
                  <a:pt x="315849" y="222123"/>
                </a:lnTo>
                <a:lnTo>
                  <a:pt x="296037" y="185420"/>
                </a:lnTo>
                <a:lnTo>
                  <a:pt x="273558" y="151384"/>
                </a:lnTo>
                <a:lnTo>
                  <a:pt x="248666" y="120015"/>
                </a:lnTo>
                <a:lnTo>
                  <a:pt x="221361" y="91821"/>
                </a:lnTo>
                <a:lnTo>
                  <a:pt x="191897" y="66929"/>
                </a:lnTo>
                <a:lnTo>
                  <a:pt x="144145" y="36449"/>
                </a:lnTo>
                <a:lnTo>
                  <a:pt x="92583" y="14605"/>
                </a:lnTo>
                <a:lnTo>
                  <a:pt x="37846" y="2412"/>
                </a:lnTo>
                <a:lnTo>
                  <a:pt x="19050" y="635"/>
                </a:ln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84245" y="4320540"/>
            <a:ext cx="278130" cy="832485"/>
          </a:xfrm>
          <a:custGeom>
            <a:avLst/>
            <a:gdLst/>
            <a:ahLst/>
            <a:cxnLst/>
            <a:rect l="l" t="t" r="r" b="b"/>
            <a:pathLst>
              <a:path w="278129" h="832485">
                <a:moveTo>
                  <a:pt x="151740" y="801028"/>
                </a:moveTo>
                <a:lnTo>
                  <a:pt x="136270" y="829945"/>
                </a:lnTo>
                <a:lnTo>
                  <a:pt x="221487" y="832231"/>
                </a:lnTo>
                <a:lnTo>
                  <a:pt x="204101" y="807720"/>
                </a:lnTo>
                <a:lnTo>
                  <a:pt x="162051" y="807720"/>
                </a:lnTo>
                <a:lnTo>
                  <a:pt x="151740" y="801028"/>
                </a:lnTo>
                <a:close/>
              </a:path>
              <a:path w="278129" h="832485">
                <a:moveTo>
                  <a:pt x="157720" y="789850"/>
                </a:moveTo>
                <a:lnTo>
                  <a:pt x="151740" y="801028"/>
                </a:lnTo>
                <a:lnTo>
                  <a:pt x="162051" y="807720"/>
                </a:lnTo>
                <a:lnTo>
                  <a:pt x="168909" y="797051"/>
                </a:lnTo>
                <a:lnTo>
                  <a:pt x="157720" y="789850"/>
                </a:lnTo>
                <a:close/>
              </a:path>
              <a:path w="278129" h="832485">
                <a:moveTo>
                  <a:pt x="172212" y="762762"/>
                </a:moveTo>
                <a:lnTo>
                  <a:pt x="157720" y="789850"/>
                </a:lnTo>
                <a:lnTo>
                  <a:pt x="168909" y="797051"/>
                </a:lnTo>
                <a:lnTo>
                  <a:pt x="162051" y="807720"/>
                </a:lnTo>
                <a:lnTo>
                  <a:pt x="204101" y="807720"/>
                </a:lnTo>
                <a:lnTo>
                  <a:pt x="172212" y="762762"/>
                </a:lnTo>
                <a:close/>
              </a:path>
              <a:path w="278129" h="832485">
                <a:moveTo>
                  <a:pt x="271652" y="0"/>
                </a:moveTo>
                <a:lnTo>
                  <a:pt x="233679" y="22479"/>
                </a:lnTo>
                <a:lnTo>
                  <a:pt x="197484" y="49022"/>
                </a:lnTo>
                <a:lnTo>
                  <a:pt x="163702" y="79375"/>
                </a:lnTo>
                <a:lnTo>
                  <a:pt x="132206" y="113284"/>
                </a:lnTo>
                <a:lnTo>
                  <a:pt x="103631" y="150240"/>
                </a:lnTo>
                <a:lnTo>
                  <a:pt x="77850" y="190119"/>
                </a:lnTo>
                <a:lnTo>
                  <a:pt x="55244" y="232663"/>
                </a:lnTo>
                <a:lnTo>
                  <a:pt x="36194" y="277495"/>
                </a:lnTo>
                <a:lnTo>
                  <a:pt x="21462" y="322072"/>
                </a:lnTo>
                <a:lnTo>
                  <a:pt x="10667" y="366649"/>
                </a:lnTo>
                <a:lnTo>
                  <a:pt x="3428" y="411099"/>
                </a:lnTo>
                <a:lnTo>
                  <a:pt x="252" y="455040"/>
                </a:lnTo>
                <a:lnTo>
                  <a:pt x="0" y="476504"/>
                </a:lnTo>
                <a:lnTo>
                  <a:pt x="507" y="497967"/>
                </a:lnTo>
                <a:lnTo>
                  <a:pt x="4444" y="539876"/>
                </a:lnTo>
                <a:lnTo>
                  <a:pt x="11683" y="580517"/>
                </a:lnTo>
                <a:lnTo>
                  <a:pt x="22351" y="619506"/>
                </a:lnTo>
                <a:lnTo>
                  <a:pt x="36321" y="656589"/>
                </a:lnTo>
                <a:lnTo>
                  <a:pt x="53593" y="691514"/>
                </a:lnTo>
                <a:lnTo>
                  <a:pt x="73913" y="723900"/>
                </a:lnTo>
                <a:lnTo>
                  <a:pt x="110108" y="767207"/>
                </a:lnTo>
                <a:lnTo>
                  <a:pt x="151740" y="801028"/>
                </a:lnTo>
                <a:lnTo>
                  <a:pt x="157720" y="789850"/>
                </a:lnTo>
                <a:lnTo>
                  <a:pt x="145033" y="781685"/>
                </a:lnTo>
                <a:lnTo>
                  <a:pt x="131825" y="770255"/>
                </a:lnTo>
                <a:lnTo>
                  <a:pt x="94995" y="730885"/>
                </a:lnTo>
                <a:lnTo>
                  <a:pt x="64515" y="685038"/>
                </a:lnTo>
                <a:lnTo>
                  <a:pt x="40766" y="633602"/>
                </a:lnTo>
                <a:lnTo>
                  <a:pt x="28701" y="596646"/>
                </a:lnTo>
                <a:lnTo>
                  <a:pt x="20065" y="557911"/>
                </a:lnTo>
                <a:lnTo>
                  <a:pt x="14604" y="517651"/>
                </a:lnTo>
                <a:lnTo>
                  <a:pt x="12572" y="476123"/>
                </a:lnTo>
                <a:lnTo>
                  <a:pt x="12960" y="454913"/>
                </a:lnTo>
                <a:lnTo>
                  <a:pt x="16128" y="412242"/>
                </a:lnTo>
                <a:lnTo>
                  <a:pt x="23113" y="368935"/>
                </a:lnTo>
                <a:lnTo>
                  <a:pt x="33781" y="325247"/>
                </a:lnTo>
                <a:lnTo>
                  <a:pt x="48132" y="281686"/>
                </a:lnTo>
                <a:lnTo>
                  <a:pt x="66801" y="237871"/>
                </a:lnTo>
                <a:lnTo>
                  <a:pt x="88900" y="196342"/>
                </a:lnTo>
                <a:lnTo>
                  <a:pt x="114172" y="157352"/>
                </a:lnTo>
                <a:lnTo>
                  <a:pt x="142112" y="121285"/>
                </a:lnTo>
                <a:lnTo>
                  <a:pt x="172719" y="88264"/>
                </a:lnTo>
                <a:lnTo>
                  <a:pt x="205739" y="58800"/>
                </a:lnTo>
                <a:lnTo>
                  <a:pt x="240918" y="32893"/>
                </a:lnTo>
                <a:lnTo>
                  <a:pt x="277875" y="11049"/>
                </a:lnTo>
                <a:lnTo>
                  <a:pt x="271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31017" y="4485322"/>
            <a:ext cx="74295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17376" y="4653607"/>
            <a:ext cx="100964" cy="71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445889" y="4404740"/>
            <a:ext cx="1193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α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2504" y="4148810"/>
            <a:ext cx="203835" cy="495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170"/>
              </a:spcBef>
            </a:pPr>
            <a:r>
              <a:rPr dirty="0" sz="1400">
                <a:latin typeface="Times New Roman"/>
                <a:cs typeface="Times New Roman"/>
              </a:rPr>
              <a:t>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0442" y="4640960"/>
            <a:ext cx="134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98289" y="4640960"/>
            <a:ext cx="144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28869" y="4640960"/>
            <a:ext cx="134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44822" y="4880228"/>
            <a:ext cx="134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02535" y="3146425"/>
            <a:ext cx="2998470" cy="617855"/>
          </a:xfrm>
          <a:custGeom>
            <a:avLst/>
            <a:gdLst/>
            <a:ahLst/>
            <a:cxnLst/>
            <a:rect l="l" t="t" r="r" b="b"/>
            <a:pathLst>
              <a:path w="2998470" h="617854">
                <a:moveTo>
                  <a:pt x="77215" y="0"/>
                </a:moveTo>
                <a:lnTo>
                  <a:pt x="47148" y="6064"/>
                </a:lnTo>
                <a:lnTo>
                  <a:pt x="22606" y="22605"/>
                </a:lnTo>
                <a:lnTo>
                  <a:pt x="6064" y="47148"/>
                </a:lnTo>
                <a:lnTo>
                  <a:pt x="0" y="77216"/>
                </a:lnTo>
                <a:lnTo>
                  <a:pt x="0" y="540638"/>
                </a:lnTo>
                <a:lnTo>
                  <a:pt x="6064" y="570706"/>
                </a:lnTo>
                <a:lnTo>
                  <a:pt x="22606" y="595249"/>
                </a:lnTo>
                <a:lnTo>
                  <a:pt x="47148" y="611790"/>
                </a:lnTo>
                <a:lnTo>
                  <a:pt x="77215" y="617854"/>
                </a:lnTo>
                <a:lnTo>
                  <a:pt x="2921254" y="617854"/>
                </a:lnTo>
                <a:lnTo>
                  <a:pt x="2951321" y="611790"/>
                </a:lnTo>
                <a:lnTo>
                  <a:pt x="2975864" y="595248"/>
                </a:lnTo>
                <a:lnTo>
                  <a:pt x="2992405" y="570706"/>
                </a:lnTo>
                <a:lnTo>
                  <a:pt x="2998469" y="540638"/>
                </a:lnTo>
                <a:lnTo>
                  <a:pt x="2998469" y="77216"/>
                </a:lnTo>
                <a:lnTo>
                  <a:pt x="2992405" y="47148"/>
                </a:lnTo>
                <a:lnTo>
                  <a:pt x="2975863" y="22605"/>
                </a:lnTo>
                <a:lnTo>
                  <a:pt x="2951321" y="6064"/>
                </a:lnTo>
                <a:lnTo>
                  <a:pt x="2921254" y="0"/>
                </a:lnTo>
                <a:lnTo>
                  <a:pt x="772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935092"/>
            <a:ext cx="498665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a hollow </a:t>
            </a:r>
            <a:r>
              <a:rPr dirty="0" sz="1200" spc="-5">
                <a:latin typeface="Times New Roman"/>
                <a:cs typeface="Times New Roman"/>
              </a:rPr>
              <a:t>circular </a:t>
            </a:r>
            <a:r>
              <a:rPr dirty="0" sz="1200">
                <a:latin typeface="Times New Roman"/>
                <a:cs typeface="Times New Roman"/>
              </a:rPr>
              <a:t>shaft of outer diameter </a:t>
            </a:r>
            <a:r>
              <a:rPr dirty="0" sz="1200" spc="-5" i="1">
                <a:latin typeface="Times New Roman"/>
                <a:cs typeface="Times New Roman"/>
              </a:rPr>
              <a:t>D</a:t>
            </a:r>
            <a:r>
              <a:rPr dirty="0" baseline="-10416" sz="1200" spc="-7" i="1">
                <a:latin typeface="Times New Roman"/>
                <a:cs typeface="Times New Roman"/>
              </a:rPr>
              <a:t>o </a:t>
            </a:r>
            <a:r>
              <a:rPr dirty="0" sz="1200">
                <a:latin typeface="Times New Roman"/>
                <a:cs typeface="Times New Roman"/>
              </a:rPr>
              <a:t>with a </a:t>
            </a:r>
            <a:r>
              <a:rPr dirty="0" sz="1200" spc="-5">
                <a:latin typeface="Times New Roman"/>
                <a:cs typeface="Times New Roman"/>
              </a:rPr>
              <a:t>concentric circular </a:t>
            </a:r>
            <a:r>
              <a:rPr dirty="0" sz="1200">
                <a:latin typeface="Times New Roman"/>
                <a:cs typeface="Times New Roman"/>
              </a:rPr>
              <a:t>hole of  </a:t>
            </a:r>
            <a:r>
              <a:rPr dirty="0" sz="1200" spc="-5">
                <a:latin typeface="Times New Roman"/>
                <a:cs typeface="Times New Roman"/>
              </a:rPr>
              <a:t>diameter </a:t>
            </a:r>
            <a:r>
              <a:rPr dirty="0" sz="1200" spc="-5" i="1">
                <a:latin typeface="Times New Roman"/>
                <a:cs typeface="Times New Roman"/>
              </a:rPr>
              <a:t>D</a:t>
            </a:r>
            <a:r>
              <a:rPr dirty="0" baseline="-10416" sz="1200" spc="-7" i="1">
                <a:latin typeface="Times New Roman"/>
                <a:cs typeface="Times New Roman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polar </a:t>
            </a:r>
            <a:r>
              <a:rPr dirty="0" sz="1200">
                <a:latin typeface="Times New Roman"/>
                <a:cs typeface="Times New Roman"/>
              </a:rPr>
              <a:t>moment of </a:t>
            </a:r>
            <a:r>
              <a:rPr dirty="0" sz="1200" spc="-5">
                <a:latin typeface="Times New Roman"/>
                <a:cs typeface="Times New Roman"/>
              </a:rPr>
              <a:t>inertia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cross-sectional area is given </a:t>
            </a:r>
            <a:r>
              <a:rPr dirty="0" sz="1200" spc="5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5085" y="917447"/>
            <a:ext cx="5281803" cy="404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050" y="5487923"/>
            <a:ext cx="5732145" cy="2446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7175" y="3786504"/>
            <a:ext cx="729615" cy="202565"/>
          </a:xfrm>
          <a:custGeom>
            <a:avLst/>
            <a:gdLst/>
            <a:ahLst/>
            <a:cxnLst/>
            <a:rect l="l" t="t" r="r" b="b"/>
            <a:pathLst>
              <a:path w="729614" h="202564">
                <a:moveTo>
                  <a:pt x="0" y="202564"/>
                </a:moveTo>
                <a:lnTo>
                  <a:pt x="729614" y="202564"/>
                </a:lnTo>
                <a:lnTo>
                  <a:pt x="729614" y="0"/>
                </a:lnTo>
                <a:lnTo>
                  <a:pt x="0" y="0"/>
                </a:lnTo>
                <a:lnTo>
                  <a:pt x="0" y="202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600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Exa</a:t>
            </a:r>
            <a:r>
              <a:rPr dirty="0" sz="1200" spc="-20" b="1">
                <a:latin typeface="Times New Roman"/>
                <a:cs typeface="Times New Roman"/>
              </a:rPr>
              <a:t>m</a:t>
            </a:r>
            <a:r>
              <a:rPr dirty="0" sz="1200" spc="-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598158"/>
            <a:ext cx="4462145" cy="43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1.1.5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Bending</a:t>
            </a:r>
            <a:r>
              <a:rPr dirty="0" u="heavy" sz="1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Stress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864"/>
              </a:lnSpc>
            </a:pP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>
                <a:latin typeface="Times New Roman"/>
                <a:cs typeface="Times New Roman"/>
              </a:rPr>
              <a:t>which </a:t>
            </a:r>
            <a:r>
              <a:rPr dirty="0" sz="1200" spc="-5">
                <a:latin typeface="Times New Roman"/>
                <a:cs typeface="Times New Roman"/>
              </a:rPr>
              <a:t>cause elongation </a:t>
            </a:r>
            <a:r>
              <a:rPr dirty="0" sz="1200">
                <a:latin typeface="Times New Roman"/>
                <a:cs typeface="Times New Roman"/>
              </a:rPr>
              <a:t>of a members.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dented </a:t>
            </a:r>
            <a:r>
              <a:rPr dirty="0" sz="1200" spc="1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( </a:t>
            </a:r>
            <a:r>
              <a:rPr dirty="0" sz="1600">
                <a:latin typeface="Times New Roman"/>
                <a:cs typeface="Times New Roman"/>
              </a:rPr>
              <a:t>σ</a:t>
            </a:r>
            <a:r>
              <a:rPr dirty="0" baseline="-13227" sz="1575">
                <a:latin typeface="Times New Roman"/>
                <a:cs typeface="Times New Roman"/>
              </a:rPr>
              <a:t>b</a:t>
            </a:r>
            <a:r>
              <a:rPr dirty="0" baseline="-13227" sz="1575" spc="322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384" y="1160780"/>
            <a:ext cx="6686550" cy="353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62525" y="7436484"/>
            <a:ext cx="2276475" cy="159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5850" y="7436484"/>
            <a:ext cx="3409950" cy="130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2875" y="7933817"/>
            <a:ext cx="292100" cy="652780"/>
          </a:xfrm>
          <a:custGeom>
            <a:avLst/>
            <a:gdLst/>
            <a:ahLst/>
            <a:cxnLst/>
            <a:rect l="l" t="t" r="r" b="b"/>
            <a:pathLst>
              <a:path w="292100" h="652779">
                <a:moveTo>
                  <a:pt x="76163" y="32329"/>
                </a:moveTo>
                <a:lnTo>
                  <a:pt x="74331" y="44841"/>
                </a:lnTo>
                <a:lnTo>
                  <a:pt x="83565" y="46862"/>
                </a:lnTo>
                <a:lnTo>
                  <a:pt x="96138" y="51561"/>
                </a:lnTo>
                <a:lnTo>
                  <a:pt x="133096" y="69976"/>
                </a:lnTo>
                <a:lnTo>
                  <a:pt x="167132" y="93852"/>
                </a:lnTo>
                <a:lnTo>
                  <a:pt x="197485" y="122935"/>
                </a:lnTo>
                <a:lnTo>
                  <a:pt x="231775" y="168274"/>
                </a:lnTo>
                <a:lnTo>
                  <a:pt x="251840" y="206882"/>
                </a:lnTo>
                <a:lnTo>
                  <a:pt x="266826" y="248665"/>
                </a:lnTo>
                <a:lnTo>
                  <a:pt x="276098" y="293242"/>
                </a:lnTo>
                <a:lnTo>
                  <a:pt x="279400" y="340105"/>
                </a:lnTo>
                <a:lnTo>
                  <a:pt x="278384" y="367029"/>
                </a:lnTo>
                <a:lnTo>
                  <a:pt x="270128" y="418591"/>
                </a:lnTo>
                <a:lnTo>
                  <a:pt x="254380" y="467105"/>
                </a:lnTo>
                <a:lnTo>
                  <a:pt x="231648" y="511809"/>
                </a:lnTo>
                <a:lnTo>
                  <a:pt x="202564" y="551433"/>
                </a:lnTo>
                <a:lnTo>
                  <a:pt x="168021" y="585342"/>
                </a:lnTo>
                <a:lnTo>
                  <a:pt x="128270" y="612774"/>
                </a:lnTo>
                <a:lnTo>
                  <a:pt x="84327" y="632713"/>
                </a:lnTo>
                <a:lnTo>
                  <a:pt x="57530" y="640587"/>
                </a:lnTo>
                <a:lnTo>
                  <a:pt x="55625" y="644143"/>
                </a:lnTo>
                <a:lnTo>
                  <a:pt x="56641" y="647572"/>
                </a:lnTo>
                <a:lnTo>
                  <a:pt x="57530" y="650874"/>
                </a:lnTo>
                <a:lnTo>
                  <a:pt x="61087" y="652779"/>
                </a:lnTo>
                <a:lnTo>
                  <a:pt x="112649" y="634999"/>
                </a:lnTo>
                <a:lnTo>
                  <a:pt x="156337" y="609980"/>
                </a:lnTo>
                <a:lnTo>
                  <a:pt x="195199" y="577849"/>
                </a:lnTo>
                <a:lnTo>
                  <a:pt x="228346" y="539241"/>
                </a:lnTo>
                <a:lnTo>
                  <a:pt x="255270" y="495299"/>
                </a:lnTo>
                <a:lnTo>
                  <a:pt x="275336" y="446785"/>
                </a:lnTo>
                <a:lnTo>
                  <a:pt x="287909" y="394588"/>
                </a:lnTo>
                <a:lnTo>
                  <a:pt x="292100" y="339851"/>
                </a:lnTo>
                <a:lnTo>
                  <a:pt x="291719" y="323341"/>
                </a:lnTo>
                <a:lnTo>
                  <a:pt x="286130" y="275462"/>
                </a:lnTo>
                <a:lnTo>
                  <a:pt x="274447" y="230123"/>
                </a:lnTo>
                <a:lnTo>
                  <a:pt x="256794" y="187578"/>
                </a:lnTo>
                <a:lnTo>
                  <a:pt x="225425" y="136524"/>
                </a:lnTo>
                <a:lnTo>
                  <a:pt x="185927" y="93344"/>
                </a:lnTo>
                <a:lnTo>
                  <a:pt x="151637" y="66547"/>
                </a:lnTo>
                <a:lnTo>
                  <a:pt x="113791" y="45465"/>
                </a:lnTo>
                <a:lnTo>
                  <a:pt x="86360" y="34543"/>
                </a:lnTo>
                <a:lnTo>
                  <a:pt x="76163" y="32329"/>
                </a:lnTo>
                <a:close/>
              </a:path>
              <a:path w="292100" h="652779">
                <a:moveTo>
                  <a:pt x="80899" y="0"/>
                </a:moveTo>
                <a:lnTo>
                  <a:pt x="0" y="26542"/>
                </a:lnTo>
                <a:lnTo>
                  <a:pt x="69850" y="75437"/>
                </a:lnTo>
                <a:lnTo>
                  <a:pt x="74331" y="44841"/>
                </a:lnTo>
                <a:lnTo>
                  <a:pt x="58038" y="41274"/>
                </a:lnTo>
                <a:lnTo>
                  <a:pt x="55879" y="37972"/>
                </a:lnTo>
                <a:lnTo>
                  <a:pt x="57403" y="31114"/>
                </a:lnTo>
                <a:lnTo>
                  <a:pt x="60705" y="28955"/>
                </a:lnTo>
                <a:lnTo>
                  <a:pt x="76657" y="28955"/>
                </a:lnTo>
                <a:lnTo>
                  <a:pt x="80899" y="0"/>
                </a:lnTo>
                <a:close/>
              </a:path>
              <a:path w="292100" h="652779">
                <a:moveTo>
                  <a:pt x="60705" y="28955"/>
                </a:moveTo>
                <a:lnTo>
                  <a:pt x="57403" y="31114"/>
                </a:lnTo>
                <a:lnTo>
                  <a:pt x="55879" y="37972"/>
                </a:lnTo>
                <a:lnTo>
                  <a:pt x="58038" y="41274"/>
                </a:lnTo>
                <a:lnTo>
                  <a:pt x="74331" y="44841"/>
                </a:lnTo>
                <a:lnTo>
                  <a:pt x="76163" y="32329"/>
                </a:lnTo>
                <a:lnTo>
                  <a:pt x="60705" y="28955"/>
                </a:lnTo>
                <a:close/>
              </a:path>
              <a:path w="292100" h="652779">
                <a:moveTo>
                  <a:pt x="76657" y="28955"/>
                </a:moveTo>
                <a:lnTo>
                  <a:pt x="60705" y="28955"/>
                </a:lnTo>
                <a:lnTo>
                  <a:pt x="76163" y="32329"/>
                </a:lnTo>
                <a:lnTo>
                  <a:pt x="76657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64005" y="7489317"/>
            <a:ext cx="272415" cy="647065"/>
          </a:xfrm>
          <a:custGeom>
            <a:avLst/>
            <a:gdLst/>
            <a:ahLst/>
            <a:cxnLst/>
            <a:rect l="l" t="t" r="r" b="b"/>
            <a:pathLst>
              <a:path w="272414" h="647065">
                <a:moveTo>
                  <a:pt x="196896" y="32091"/>
                </a:moveTo>
                <a:lnTo>
                  <a:pt x="175132" y="40385"/>
                </a:lnTo>
                <a:lnTo>
                  <a:pt x="174751" y="40512"/>
                </a:lnTo>
                <a:lnTo>
                  <a:pt x="174244" y="40766"/>
                </a:lnTo>
                <a:lnTo>
                  <a:pt x="131444" y="67309"/>
                </a:lnTo>
                <a:lnTo>
                  <a:pt x="93344" y="101091"/>
                </a:lnTo>
                <a:lnTo>
                  <a:pt x="60706" y="140969"/>
                </a:lnTo>
                <a:lnTo>
                  <a:pt x="34289" y="186308"/>
                </a:lnTo>
                <a:lnTo>
                  <a:pt x="14858" y="236346"/>
                </a:lnTo>
                <a:lnTo>
                  <a:pt x="3175" y="290067"/>
                </a:lnTo>
                <a:lnTo>
                  <a:pt x="0" y="338708"/>
                </a:lnTo>
                <a:lnTo>
                  <a:pt x="381" y="354583"/>
                </a:lnTo>
                <a:lnTo>
                  <a:pt x="5841" y="401192"/>
                </a:lnTo>
                <a:lnTo>
                  <a:pt x="17398" y="445642"/>
                </a:lnTo>
                <a:lnTo>
                  <a:pt x="34797" y="487171"/>
                </a:lnTo>
                <a:lnTo>
                  <a:pt x="57403" y="525525"/>
                </a:lnTo>
                <a:lnTo>
                  <a:pt x="94868" y="569975"/>
                </a:lnTo>
                <a:lnTo>
                  <a:pt x="128143" y="597915"/>
                </a:lnTo>
                <a:lnTo>
                  <a:pt x="165226" y="620267"/>
                </a:lnTo>
                <a:lnTo>
                  <a:pt x="205867" y="636650"/>
                </a:lnTo>
                <a:lnTo>
                  <a:pt x="249174" y="646302"/>
                </a:lnTo>
                <a:lnTo>
                  <a:pt x="252602" y="646810"/>
                </a:lnTo>
                <a:lnTo>
                  <a:pt x="255905" y="644524"/>
                </a:lnTo>
                <a:lnTo>
                  <a:pt x="256577" y="640714"/>
                </a:lnTo>
                <a:lnTo>
                  <a:pt x="257047" y="637539"/>
                </a:lnTo>
                <a:lnTo>
                  <a:pt x="254762" y="634237"/>
                </a:lnTo>
                <a:lnTo>
                  <a:pt x="251206" y="633729"/>
                </a:lnTo>
                <a:lnTo>
                  <a:pt x="236727" y="631316"/>
                </a:lnTo>
                <a:lnTo>
                  <a:pt x="196087" y="619886"/>
                </a:lnTo>
                <a:lnTo>
                  <a:pt x="158495" y="602233"/>
                </a:lnTo>
                <a:lnTo>
                  <a:pt x="124206" y="578992"/>
                </a:lnTo>
                <a:lnTo>
                  <a:pt x="84455" y="540130"/>
                </a:lnTo>
                <a:lnTo>
                  <a:pt x="52578" y="493775"/>
                </a:lnTo>
                <a:lnTo>
                  <a:pt x="34289" y="454913"/>
                </a:lnTo>
                <a:lnTo>
                  <a:pt x="21335" y="413130"/>
                </a:lnTo>
                <a:lnTo>
                  <a:pt x="14096" y="368807"/>
                </a:lnTo>
                <a:lnTo>
                  <a:pt x="12572" y="338327"/>
                </a:lnTo>
                <a:lnTo>
                  <a:pt x="12972" y="322579"/>
                </a:lnTo>
                <a:lnTo>
                  <a:pt x="20573" y="265048"/>
                </a:lnTo>
                <a:lnTo>
                  <a:pt x="35686" y="214883"/>
                </a:lnTo>
                <a:lnTo>
                  <a:pt x="57911" y="169036"/>
                </a:lnTo>
                <a:lnTo>
                  <a:pt x="86359" y="127888"/>
                </a:lnTo>
                <a:lnTo>
                  <a:pt x="120522" y="92582"/>
                </a:lnTo>
                <a:lnTo>
                  <a:pt x="159512" y="63626"/>
                </a:lnTo>
                <a:lnTo>
                  <a:pt x="179791" y="52196"/>
                </a:lnTo>
                <a:lnTo>
                  <a:pt x="179577" y="52196"/>
                </a:lnTo>
                <a:lnTo>
                  <a:pt x="180467" y="51815"/>
                </a:lnTo>
                <a:lnTo>
                  <a:pt x="200052" y="44479"/>
                </a:lnTo>
                <a:lnTo>
                  <a:pt x="196896" y="32091"/>
                </a:lnTo>
                <a:close/>
              </a:path>
              <a:path w="272414" h="647065">
                <a:moveTo>
                  <a:pt x="262079" y="26542"/>
                </a:moveTo>
                <a:lnTo>
                  <a:pt x="211455" y="26542"/>
                </a:lnTo>
                <a:lnTo>
                  <a:pt x="215137" y="28193"/>
                </a:lnTo>
                <a:lnTo>
                  <a:pt x="216281" y="31495"/>
                </a:lnTo>
                <a:lnTo>
                  <a:pt x="217550" y="34797"/>
                </a:lnTo>
                <a:lnTo>
                  <a:pt x="215900" y="38480"/>
                </a:lnTo>
                <a:lnTo>
                  <a:pt x="200052" y="44479"/>
                </a:lnTo>
                <a:lnTo>
                  <a:pt x="207518" y="73786"/>
                </a:lnTo>
                <a:lnTo>
                  <a:pt x="262079" y="26542"/>
                </a:lnTo>
                <a:close/>
              </a:path>
              <a:path w="272414" h="647065">
                <a:moveTo>
                  <a:pt x="180467" y="51815"/>
                </a:moveTo>
                <a:lnTo>
                  <a:pt x="179577" y="52196"/>
                </a:lnTo>
                <a:lnTo>
                  <a:pt x="180221" y="51954"/>
                </a:lnTo>
                <a:lnTo>
                  <a:pt x="180467" y="51815"/>
                </a:lnTo>
                <a:close/>
              </a:path>
              <a:path w="272414" h="647065">
                <a:moveTo>
                  <a:pt x="180221" y="51954"/>
                </a:moveTo>
                <a:lnTo>
                  <a:pt x="179577" y="52196"/>
                </a:lnTo>
                <a:lnTo>
                  <a:pt x="179791" y="52196"/>
                </a:lnTo>
                <a:lnTo>
                  <a:pt x="180221" y="51954"/>
                </a:lnTo>
                <a:close/>
              </a:path>
              <a:path w="272414" h="647065">
                <a:moveTo>
                  <a:pt x="180588" y="51815"/>
                </a:moveTo>
                <a:lnTo>
                  <a:pt x="180221" y="51954"/>
                </a:lnTo>
                <a:lnTo>
                  <a:pt x="180588" y="51815"/>
                </a:lnTo>
                <a:close/>
              </a:path>
              <a:path w="272414" h="647065">
                <a:moveTo>
                  <a:pt x="211455" y="26542"/>
                </a:moveTo>
                <a:lnTo>
                  <a:pt x="196896" y="32091"/>
                </a:lnTo>
                <a:lnTo>
                  <a:pt x="200052" y="44479"/>
                </a:lnTo>
                <a:lnTo>
                  <a:pt x="215900" y="38480"/>
                </a:lnTo>
                <a:lnTo>
                  <a:pt x="217550" y="34797"/>
                </a:lnTo>
                <a:lnTo>
                  <a:pt x="216281" y="31495"/>
                </a:lnTo>
                <a:lnTo>
                  <a:pt x="215137" y="28193"/>
                </a:lnTo>
                <a:lnTo>
                  <a:pt x="211455" y="26542"/>
                </a:lnTo>
                <a:close/>
              </a:path>
              <a:path w="272414" h="647065">
                <a:moveTo>
                  <a:pt x="188721" y="0"/>
                </a:moveTo>
                <a:lnTo>
                  <a:pt x="196896" y="32091"/>
                </a:lnTo>
                <a:lnTo>
                  <a:pt x="211455" y="26542"/>
                </a:lnTo>
                <a:lnTo>
                  <a:pt x="262079" y="26542"/>
                </a:lnTo>
                <a:lnTo>
                  <a:pt x="271906" y="18033"/>
                </a:lnTo>
                <a:lnTo>
                  <a:pt x="188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5125" y="7930895"/>
            <a:ext cx="292100" cy="484505"/>
          </a:xfrm>
          <a:custGeom>
            <a:avLst/>
            <a:gdLst/>
            <a:ahLst/>
            <a:cxnLst/>
            <a:rect l="l" t="t" r="r" b="b"/>
            <a:pathLst>
              <a:path w="292100" h="484504">
                <a:moveTo>
                  <a:pt x="76396" y="31971"/>
                </a:moveTo>
                <a:lnTo>
                  <a:pt x="75018" y="44605"/>
                </a:lnTo>
                <a:lnTo>
                  <a:pt x="84074" y="45973"/>
                </a:lnTo>
                <a:lnTo>
                  <a:pt x="109474" y="53466"/>
                </a:lnTo>
                <a:lnTo>
                  <a:pt x="156972" y="73913"/>
                </a:lnTo>
                <a:lnTo>
                  <a:pt x="198247" y="101091"/>
                </a:lnTo>
                <a:lnTo>
                  <a:pt x="232409" y="133857"/>
                </a:lnTo>
                <a:lnTo>
                  <a:pt x="257809" y="171068"/>
                </a:lnTo>
                <a:lnTo>
                  <a:pt x="273811" y="212343"/>
                </a:lnTo>
                <a:lnTo>
                  <a:pt x="279400" y="256285"/>
                </a:lnTo>
                <a:lnTo>
                  <a:pt x="278383" y="275462"/>
                </a:lnTo>
                <a:lnTo>
                  <a:pt x="263398" y="329818"/>
                </a:lnTo>
                <a:lnTo>
                  <a:pt x="244221" y="363092"/>
                </a:lnTo>
                <a:lnTo>
                  <a:pt x="218440" y="393318"/>
                </a:lnTo>
                <a:lnTo>
                  <a:pt x="186690" y="419988"/>
                </a:lnTo>
                <a:lnTo>
                  <a:pt x="149478" y="442213"/>
                </a:lnTo>
                <a:lnTo>
                  <a:pt x="107569" y="459485"/>
                </a:lnTo>
                <a:lnTo>
                  <a:pt x="61341" y="471042"/>
                </a:lnTo>
                <a:lnTo>
                  <a:pt x="57911" y="471677"/>
                </a:lnTo>
                <a:lnTo>
                  <a:pt x="55752" y="475106"/>
                </a:lnTo>
                <a:lnTo>
                  <a:pt x="56515" y="478535"/>
                </a:lnTo>
                <a:lnTo>
                  <a:pt x="57150" y="481964"/>
                </a:lnTo>
                <a:lnTo>
                  <a:pt x="60578" y="484123"/>
                </a:lnTo>
                <a:lnTo>
                  <a:pt x="111886" y="471296"/>
                </a:lnTo>
                <a:lnTo>
                  <a:pt x="155575" y="453389"/>
                </a:lnTo>
                <a:lnTo>
                  <a:pt x="194436" y="430021"/>
                </a:lnTo>
                <a:lnTo>
                  <a:pt x="227710" y="401954"/>
                </a:lnTo>
                <a:lnTo>
                  <a:pt x="254889" y="369950"/>
                </a:lnTo>
                <a:lnTo>
                  <a:pt x="275208" y="334390"/>
                </a:lnTo>
                <a:lnTo>
                  <a:pt x="287781" y="296163"/>
                </a:lnTo>
                <a:lnTo>
                  <a:pt x="292100" y="255904"/>
                </a:lnTo>
                <a:lnTo>
                  <a:pt x="291719" y="243839"/>
                </a:lnTo>
                <a:lnTo>
                  <a:pt x="282701" y="197357"/>
                </a:lnTo>
                <a:lnTo>
                  <a:pt x="262890" y="154558"/>
                </a:lnTo>
                <a:lnTo>
                  <a:pt x="224663" y="107187"/>
                </a:lnTo>
                <a:lnTo>
                  <a:pt x="184911" y="75818"/>
                </a:lnTo>
                <a:lnTo>
                  <a:pt x="138429" y="50926"/>
                </a:lnTo>
                <a:lnTo>
                  <a:pt x="85851" y="33400"/>
                </a:lnTo>
                <a:lnTo>
                  <a:pt x="76396" y="31971"/>
                </a:lnTo>
                <a:close/>
              </a:path>
              <a:path w="292100" h="484504">
                <a:moveTo>
                  <a:pt x="79882" y="0"/>
                </a:moveTo>
                <a:lnTo>
                  <a:pt x="0" y="29463"/>
                </a:lnTo>
                <a:lnTo>
                  <a:pt x="71627" y="75691"/>
                </a:lnTo>
                <a:lnTo>
                  <a:pt x="75018" y="44605"/>
                </a:lnTo>
                <a:lnTo>
                  <a:pt x="58674" y="42163"/>
                </a:lnTo>
                <a:lnTo>
                  <a:pt x="56260" y="38988"/>
                </a:lnTo>
                <a:lnTo>
                  <a:pt x="56896" y="35559"/>
                </a:lnTo>
                <a:lnTo>
                  <a:pt x="57403" y="32003"/>
                </a:lnTo>
                <a:lnTo>
                  <a:pt x="60578" y="29590"/>
                </a:lnTo>
                <a:lnTo>
                  <a:pt x="76655" y="29590"/>
                </a:lnTo>
                <a:lnTo>
                  <a:pt x="79882" y="0"/>
                </a:lnTo>
                <a:close/>
              </a:path>
              <a:path w="292100" h="484504">
                <a:moveTo>
                  <a:pt x="60578" y="29590"/>
                </a:moveTo>
                <a:lnTo>
                  <a:pt x="57403" y="32003"/>
                </a:lnTo>
                <a:lnTo>
                  <a:pt x="56896" y="35559"/>
                </a:lnTo>
                <a:lnTo>
                  <a:pt x="56260" y="38988"/>
                </a:lnTo>
                <a:lnTo>
                  <a:pt x="58674" y="42163"/>
                </a:lnTo>
                <a:lnTo>
                  <a:pt x="75018" y="44605"/>
                </a:lnTo>
                <a:lnTo>
                  <a:pt x="76396" y="31971"/>
                </a:lnTo>
                <a:lnTo>
                  <a:pt x="60578" y="29590"/>
                </a:lnTo>
                <a:close/>
              </a:path>
              <a:path w="292100" h="484504">
                <a:moveTo>
                  <a:pt x="76655" y="29590"/>
                </a:moveTo>
                <a:lnTo>
                  <a:pt x="60578" y="29590"/>
                </a:lnTo>
                <a:lnTo>
                  <a:pt x="76396" y="31971"/>
                </a:lnTo>
                <a:lnTo>
                  <a:pt x="76655" y="29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328" y="7928102"/>
            <a:ext cx="188595" cy="471170"/>
          </a:xfrm>
          <a:custGeom>
            <a:avLst/>
            <a:gdLst/>
            <a:ahLst/>
            <a:cxnLst/>
            <a:rect l="l" t="t" r="r" b="b"/>
            <a:pathLst>
              <a:path w="188595" h="471170">
                <a:moveTo>
                  <a:pt x="114769" y="30847"/>
                </a:moveTo>
                <a:lnTo>
                  <a:pt x="106680" y="34543"/>
                </a:lnTo>
                <a:lnTo>
                  <a:pt x="106299" y="34671"/>
                </a:lnTo>
                <a:lnTo>
                  <a:pt x="105918" y="34925"/>
                </a:lnTo>
                <a:lnTo>
                  <a:pt x="105663" y="35179"/>
                </a:lnTo>
                <a:lnTo>
                  <a:pt x="91312" y="45847"/>
                </a:lnTo>
                <a:lnTo>
                  <a:pt x="77724" y="57785"/>
                </a:lnTo>
                <a:lnTo>
                  <a:pt x="42545" y="100456"/>
                </a:lnTo>
                <a:lnTo>
                  <a:pt x="24257" y="134112"/>
                </a:lnTo>
                <a:lnTo>
                  <a:pt x="10668" y="170942"/>
                </a:lnTo>
                <a:lnTo>
                  <a:pt x="2412" y="210566"/>
                </a:lnTo>
                <a:lnTo>
                  <a:pt x="0" y="257937"/>
                </a:lnTo>
                <a:lnTo>
                  <a:pt x="1778" y="280797"/>
                </a:lnTo>
                <a:lnTo>
                  <a:pt x="11049" y="324612"/>
                </a:lnTo>
                <a:lnTo>
                  <a:pt x="27050" y="364617"/>
                </a:lnTo>
                <a:lnTo>
                  <a:pt x="49530" y="400050"/>
                </a:lnTo>
                <a:lnTo>
                  <a:pt x="77597" y="429514"/>
                </a:lnTo>
                <a:lnTo>
                  <a:pt x="110871" y="451993"/>
                </a:lnTo>
                <a:lnTo>
                  <a:pt x="148082" y="466598"/>
                </a:lnTo>
                <a:lnTo>
                  <a:pt x="167894" y="470535"/>
                </a:lnTo>
                <a:lnTo>
                  <a:pt x="171323" y="471170"/>
                </a:lnTo>
                <a:lnTo>
                  <a:pt x="174625" y="468756"/>
                </a:lnTo>
                <a:lnTo>
                  <a:pt x="175133" y="465328"/>
                </a:lnTo>
                <a:lnTo>
                  <a:pt x="175768" y="461899"/>
                </a:lnTo>
                <a:lnTo>
                  <a:pt x="173355" y="458597"/>
                </a:lnTo>
                <a:lnTo>
                  <a:pt x="169925" y="457962"/>
                </a:lnTo>
                <a:lnTo>
                  <a:pt x="160147" y="456438"/>
                </a:lnTo>
                <a:lnTo>
                  <a:pt x="150875" y="454279"/>
                </a:lnTo>
                <a:lnTo>
                  <a:pt x="100203" y="430784"/>
                </a:lnTo>
                <a:lnTo>
                  <a:pt x="59182" y="391795"/>
                </a:lnTo>
                <a:lnTo>
                  <a:pt x="38100" y="358394"/>
                </a:lnTo>
                <a:lnTo>
                  <a:pt x="22987" y="320421"/>
                </a:lnTo>
                <a:lnTo>
                  <a:pt x="14350" y="278765"/>
                </a:lnTo>
                <a:lnTo>
                  <a:pt x="12776" y="257937"/>
                </a:lnTo>
                <a:lnTo>
                  <a:pt x="12826" y="234442"/>
                </a:lnTo>
                <a:lnTo>
                  <a:pt x="18415" y="192531"/>
                </a:lnTo>
                <a:lnTo>
                  <a:pt x="35941" y="138937"/>
                </a:lnTo>
                <a:lnTo>
                  <a:pt x="63754" y="92583"/>
                </a:lnTo>
                <a:lnTo>
                  <a:pt x="99695" y="55372"/>
                </a:lnTo>
                <a:lnTo>
                  <a:pt x="112294" y="46100"/>
                </a:lnTo>
                <a:lnTo>
                  <a:pt x="112013" y="46100"/>
                </a:lnTo>
                <a:lnTo>
                  <a:pt x="113157" y="45466"/>
                </a:lnTo>
                <a:lnTo>
                  <a:pt x="113403" y="45466"/>
                </a:lnTo>
                <a:lnTo>
                  <a:pt x="119107" y="42859"/>
                </a:lnTo>
                <a:lnTo>
                  <a:pt x="114769" y="30847"/>
                </a:lnTo>
                <a:close/>
              </a:path>
              <a:path w="188595" h="471170">
                <a:moveTo>
                  <a:pt x="174571" y="24384"/>
                </a:moveTo>
                <a:lnTo>
                  <a:pt x="129032" y="24384"/>
                </a:lnTo>
                <a:lnTo>
                  <a:pt x="132842" y="25781"/>
                </a:lnTo>
                <a:lnTo>
                  <a:pt x="134238" y="28956"/>
                </a:lnTo>
                <a:lnTo>
                  <a:pt x="135762" y="32131"/>
                </a:lnTo>
                <a:lnTo>
                  <a:pt x="134366" y="35941"/>
                </a:lnTo>
                <a:lnTo>
                  <a:pt x="131191" y="37337"/>
                </a:lnTo>
                <a:lnTo>
                  <a:pt x="119107" y="42859"/>
                </a:lnTo>
                <a:lnTo>
                  <a:pt x="129540" y="71755"/>
                </a:lnTo>
                <a:lnTo>
                  <a:pt x="174571" y="24384"/>
                </a:lnTo>
                <a:close/>
              </a:path>
              <a:path w="188595" h="471170">
                <a:moveTo>
                  <a:pt x="113157" y="45466"/>
                </a:moveTo>
                <a:lnTo>
                  <a:pt x="112013" y="46100"/>
                </a:lnTo>
                <a:lnTo>
                  <a:pt x="112752" y="45763"/>
                </a:lnTo>
                <a:lnTo>
                  <a:pt x="113157" y="45466"/>
                </a:lnTo>
                <a:close/>
              </a:path>
              <a:path w="188595" h="471170">
                <a:moveTo>
                  <a:pt x="112752" y="45763"/>
                </a:moveTo>
                <a:lnTo>
                  <a:pt x="112013" y="46100"/>
                </a:lnTo>
                <a:lnTo>
                  <a:pt x="112294" y="46100"/>
                </a:lnTo>
                <a:lnTo>
                  <a:pt x="112752" y="45763"/>
                </a:lnTo>
                <a:close/>
              </a:path>
              <a:path w="188595" h="471170">
                <a:moveTo>
                  <a:pt x="113403" y="45466"/>
                </a:moveTo>
                <a:lnTo>
                  <a:pt x="113157" y="45466"/>
                </a:lnTo>
                <a:lnTo>
                  <a:pt x="112752" y="45763"/>
                </a:lnTo>
                <a:lnTo>
                  <a:pt x="113403" y="45466"/>
                </a:lnTo>
                <a:close/>
              </a:path>
              <a:path w="188595" h="471170">
                <a:moveTo>
                  <a:pt x="129032" y="24384"/>
                </a:moveTo>
                <a:lnTo>
                  <a:pt x="125857" y="25781"/>
                </a:lnTo>
                <a:lnTo>
                  <a:pt x="114769" y="30847"/>
                </a:lnTo>
                <a:lnTo>
                  <a:pt x="119107" y="42859"/>
                </a:lnTo>
                <a:lnTo>
                  <a:pt x="131191" y="37337"/>
                </a:lnTo>
                <a:lnTo>
                  <a:pt x="134366" y="35941"/>
                </a:lnTo>
                <a:lnTo>
                  <a:pt x="135762" y="32131"/>
                </a:lnTo>
                <a:lnTo>
                  <a:pt x="134238" y="28956"/>
                </a:lnTo>
                <a:lnTo>
                  <a:pt x="132842" y="25781"/>
                </a:lnTo>
                <a:lnTo>
                  <a:pt x="129032" y="24384"/>
                </a:lnTo>
                <a:close/>
              </a:path>
              <a:path w="188595" h="471170">
                <a:moveTo>
                  <a:pt x="103632" y="0"/>
                </a:moveTo>
                <a:lnTo>
                  <a:pt x="114769" y="30847"/>
                </a:lnTo>
                <a:lnTo>
                  <a:pt x="125857" y="25781"/>
                </a:lnTo>
                <a:lnTo>
                  <a:pt x="129032" y="24384"/>
                </a:lnTo>
                <a:lnTo>
                  <a:pt x="174571" y="24384"/>
                </a:lnTo>
                <a:lnTo>
                  <a:pt x="188213" y="10033"/>
                </a:lnTo>
                <a:lnTo>
                  <a:pt x="10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01013"/>
            <a:ext cx="387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75">
                <a:latin typeface="Arial"/>
                <a:cs typeface="Arial"/>
              </a:rPr>
              <a:t>𝜎</a:t>
            </a:r>
            <a:r>
              <a:rPr dirty="0" baseline="-16666" sz="1500" spc="-412">
                <a:latin typeface="Arial"/>
                <a:cs typeface="Arial"/>
              </a:rPr>
              <a:t>𝑏 </a:t>
            </a:r>
            <a:r>
              <a:rPr dirty="0" sz="1400" spc="120">
                <a:latin typeface="Arial Black"/>
                <a:cs typeface="Arial Black"/>
              </a:rPr>
              <a:t>=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510" y="824839"/>
            <a:ext cx="260985" cy="534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400" spc="200">
                <a:latin typeface="Arial"/>
                <a:cs typeface="Arial"/>
              </a:rPr>
              <a:t>𝑀</a:t>
            </a:r>
            <a:r>
              <a:rPr dirty="0" sz="1400" spc="-540">
                <a:latin typeface="Arial"/>
                <a:cs typeface="Arial"/>
              </a:rPr>
              <a:t>𝑐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 spc="-520">
                <a:latin typeface="Arial"/>
                <a:cs typeface="Arial"/>
              </a:rPr>
              <a:t>𝐼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3210" y="1141730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 h="0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0604" y="1284478"/>
            <a:ext cx="106299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Where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spc="-5">
                <a:latin typeface="Times New Roman"/>
                <a:cs typeface="Times New Roman"/>
              </a:rPr>
              <a:t>M is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0478" y="1633474"/>
            <a:ext cx="882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95">
                <a:latin typeface="Arial"/>
                <a:cs typeface="Arial"/>
              </a:rPr>
              <a:t>𝑑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3178" y="1795526"/>
            <a:ext cx="73660" cy="10795"/>
          </a:xfrm>
          <a:custGeom>
            <a:avLst/>
            <a:gdLst/>
            <a:ahLst/>
            <a:cxnLst/>
            <a:rect l="l" t="t" r="r" b="b"/>
            <a:pathLst>
              <a:path w="73660" h="10794">
                <a:moveTo>
                  <a:pt x="0" y="10668"/>
                </a:moveTo>
                <a:lnTo>
                  <a:pt x="73456" y="10668"/>
                </a:lnTo>
                <a:lnTo>
                  <a:pt x="73456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0604" y="1679193"/>
            <a:ext cx="3372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distance between </a:t>
            </a:r>
            <a:r>
              <a:rPr dirty="0" sz="1200">
                <a:latin typeface="Times New Roman"/>
                <a:cs typeface="Times New Roman"/>
              </a:rPr>
              <a:t>the top to the </a:t>
            </a:r>
            <a:r>
              <a:rPr dirty="0" sz="1200" spc="-5">
                <a:latin typeface="Times New Roman"/>
                <a:cs typeface="Times New Roman"/>
              </a:rPr>
              <a:t>center </a:t>
            </a:r>
            <a:r>
              <a:rPr dirty="0" sz="1200" spc="-160">
                <a:latin typeface="Arial Black"/>
                <a:cs typeface="Arial Black"/>
              </a:rPr>
              <a:t>(</a:t>
            </a:r>
            <a:r>
              <a:rPr dirty="0" sz="1200" spc="-160">
                <a:latin typeface="Arial"/>
                <a:cs typeface="Arial"/>
              </a:rPr>
              <a:t>𝑐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 spc="545">
                <a:latin typeface="Arial Black"/>
                <a:cs typeface="Arial Black"/>
              </a:rPr>
              <a:t> </a:t>
            </a:r>
            <a:r>
              <a:rPr dirty="0" sz="1200" spc="30">
                <a:latin typeface="Arial Black"/>
                <a:cs typeface="Arial Black"/>
              </a:rPr>
              <a:t>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1799589"/>
            <a:ext cx="5346065" cy="655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27070">
              <a:lnSpc>
                <a:spcPts val="885"/>
              </a:lnSpc>
              <a:spcBef>
                <a:spcPts val="100"/>
              </a:spcBef>
            </a:pPr>
            <a:r>
              <a:rPr dirty="0" sz="850" spc="-100">
                <a:latin typeface="Arial Black"/>
                <a:cs typeface="Arial Black"/>
              </a:rPr>
              <a:t>2</a:t>
            </a:r>
            <a:endParaRPr sz="850">
              <a:latin typeface="Arial Black"/>
              <a:cs typeface="Arial Black"/>
            </a:endParaRPr>
          </a:p>
          <a:p>
            <a:pPr marL="12700">
              <a:lnSpc>
                <a:spcPts val="1275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resultant </a:t>
            </a:r>
            <a:r>
              <a:rPr dirty="0" sz="1200">
                <a:latin typeface="Times New Roman"/>
                <a:cs typeface="Times New Roman"/>
              </a:rPr>
              <a:t>of the moments of </a:t>
            </a:r>
            <a:r>
              <a:rPr dirty="0" sz="1200" spc="-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such </a:t>
            </a:r>
            <a:r>
              <a:rPr dirty="0" sz="1200" spc="-5">
                <a:latin typeface="Times New Roman"/>
                <a:cs typeface="Times New Roman"/>
              </a:rPr>
              <a:t>elemental forces </a:t>
            </a:r>
            <a:r>
              <a:rPr dirty="0" sz="1200">
                <a:latin typeface="Times New Roman"/>
                <a:cs typeface="Times New Roman"/>
              </a:rPr>
              <a:t>summed over the </a:t>
            </a:r>
            <a:r>
              <a:rPr dirty="0" sz="1200" spc="-5">
                <a:latin typeface="Times New Roman"/>
                <a:cs typeface="Times New Roman"/>
              </a:rPr>
              <a:t>entire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cross</a:t>
            </a:r>
            <a:endParaRPr sz="1200">
              <a:latin typeface="Times New Roman"/>
              <a:cs typeface="Times New Roman"/>
            </a:endParaRPr>
          </a:p>
          <a:p>
            <a:pPr marL="12700" marR="34290">
              <a:lnSpc>
                <a:spcPts val="1380"/>
              </a:lnSpc>
              <a:spcBef>
                <a:spcPts val="65"/>
              </a:spcBef>
            </a:pPr>
            <a:r>
              <a:rPr dirty="0" sz="1200" spc="-5">
                <a:latin typeface="Times New Roman"/>
                <a:cs typeface="Times New Roman"/>
              </a:rPr>
              <a:t>section </a:t>
            </a:r>
            <a:r>
              <a:rPr dirty="0" sz="1200">
                <a:latin typeface="Times New Roman"/>
                <a:cs typeface="Times New Roman"/>
              </a:rPr>
              <a:t>must be </a:t>
            </a:r>
            <a:r>
              <a:rPr dirty="0" sz="1200" spc="-5">
                <a:latin typeface="Times New Roman"/>
                <a:cs typeface="Times New Roman"/>
              </a:rPr>
              <a:t>equal </a:t>
            </a:r>
            <a:r>
              <a:rPr dirty="0" sz="1200">
                <a:latin typeface="Times New Roman"/>
                <a:cs typeface="Times New Roman"/>
              </a:rPr>
              <a:t>to the bending </a:t>
            </a:r>
            <a:r>
              <a:rPr dirty="0" sz="1200" spc="-5">
                <a:latin typeface="Times New Roman"/>
                <a:cs typeface="Times New Roman"/>
              </a:rPr>
              <a:t>moment </a:t>
            </a:r>
            <a:r>
              <a:rPr dirty="0" sz="1200" i="1">
                <a:latin typeface="Times New Roman"/>
                <a:cs typeface="Times New Roman"/>
              </a:rPr>
              <a:t>M </a:t>
            </a:r>
            <a:r>
              <a:rPr dirty="0" sz="1200">
                <a:latin typeface="Times New Roman"/>
                <a:cs typeface="Times New Roman"/>
              </a:rPr>
              <a:t>acting </a:t>
            </a:r>
            <a:r>
              <a:rPr dirty="0" sz="1200" spc="-5">
                <a:latin typeface="Times New Roman"/>
                <a:cs typeface="Times New Roman"/>
              </a:rPr>
              <a:t>at that section and </a:t>
            </a:r>
            <a:r>
              <a:rPr dirty="0" sz="1200">
                <a:latin typeface="Times New Roman"/>
                <a:cs typeface="Times New Roman"/>
              </a:rPr>
              <a:t>thus </a:t>
            </a:r>
            <a:r>
              <a:rPr dirty="0" sz="1200" spc="-5">
                <a:latin typeface="Times New Roman"/>
                <a:cs typeface="Times New Roman"/>
              </a:rPr>
              <a:t>we </a:t>
            </a:r>
            <a:r>
              <a:rPr dirty="0" sz="1200" spc="5">
                <a:latin typeface="Times New Roman"/>
                <a:cs typeface="Times New Roman"/>
              </a:rPr>
              <a:t>may  </a:t>
            </a:r>
            <a:r>
              <a:rPr dirty="0" sz="1200" spc="-5">
                <a:latin typeface="Times New Roman"/>
                <a:cs typeface="Times New Roman"/>
              </a:rPr>
              <a:t>write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0107" y="2689986"/>
            <a:ext cx="2901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10">
                <a:latin typeface="Arial"/>
                <a:cs typeface="Arial"/>
              </a:rPr>
              <a:t>𝑀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95">
                <a:latin typeface="Arial Black"/>
                <a:cs typeface="Arial Black"/>
              </a:rPr>
              <a:t>=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3383" y="2549626"/>
            <a:ext cx="165735" cy="42862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100" spc="-190">
                <a:latin typeface="Arial"/>
                <a:cs typeface="Arial"/>
              </a:rPr>
              <a:t>𝐸</a:t>
            </a:r>
            <a:r>
              <a:rPr dirty="0" sz="1100" spc="-545">
                <a:latin typeface="Arial"/>
                <a:cs typeface="Arial"/>
              </a:rPr>
              <a:t>𝐼</a:t>
            </a:r>
            <a:endParaRPr sz="11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265"/>
              </a:spcBef>
            </a:pPr>
            <a:r>
              <a:rPr dirty="0" sz="1100" spc="-204">
                <a:latin typeface="Arial"/>
                <a:cs typeface="Arial"/>
              </a:rPr>
              <a:t>𝜌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6083" y="280327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0604" y="2939923"/>
            <a:ext cx="234632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dirty="0" sz="1100">
                <a:latin typeface="Times New Roman"/>
                <a:cs typeface="Times New Roman"/>
              </a:rPr>
              <a:t>Where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Times New Roman"/>
                <a:cs typeface="Times New Roman"/>
              </a:rPr>
              <a:t>E is the </a:t>
            </a:r>
            <a:r>
              <a:rPr dirty="0" sz="1100" spc="-5">
                <a:latin typeface="Times New Roman"/>
                <a:cs typeface="Times New Roman"/>
              </a:rPr>
              <a:t>modulus </a:t>
            </a:r>
            <a:r>
              <a:rPr dirty="0" sz="1100">
                <a:latin typeface="Times New Roman"/>
                <a:cs typeface="Times New Roman"/>
              </a:rPr>
              <a:t>of </a:t>
            </a:r>
            <a:r>
              <a:rPr dirty="0" sz="1100" spc="-5">
                <a:latin typeface="Times New Roman"/>
                <a:cs typeface="Times New Roman"/>
              </a:rPr>
              <a:t>elasticity </a:t>
            </a:r>
            <a:r>
              <a:rPr dirty="0" sz="1100">
                <a:latin typeface="Times New Roman"/>
                <a:cs typeface="Times New Roman"/>
              </a:rPr>
              <a:t>of the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beam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600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Exa</a:t>
            </a:r>
            <a:r>
              <a:rPr dirty="0" sz="1200" spc="-20" b="1">
                <a:latin typeface="Times New Roman"/>
                <a:cs typeface="Times New Roman"/>
              </a:rPr>
              <a:t>m</a:t>
            </a:r>
            <a:r>
              <a:rPr dirty="0" sz="1200" spc="-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9480" y="1249680"/>
            <a:ext cx="6327775" cy="8282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</dc:creator>
  <dcterms:created xsi:type="dcterms:W3CDTF">2018-10-15T16:46:42Z</dcterms:created>
  <dcterms:modified xsi:type="dcterms:W3CDTF">2018-10-15T16:46:42Z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2018-10-15T00:00:00Z</vt:filetime>
  </property>
</Properties>
</file>